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7"/>
  </p:notesMasterIdLst>
  <p:sldIdLst>
    <p:sldId id="258" r:id="rId2"/>
    <p:sldId id="269" r:id="rId3"/>
    <p:sldId id="270" r:id="rId4"/>
    <p:sldId id="271" r:id="rId5"/>
    <p:sldId id="272" r:id="rId6"/>
    <p:sldId id="273" r:id="rId7"/>
    <p:sldId id="274" r:id="rId8"/>
    <p:sldId id="415" r:id="rId9"/>
    <p:sldId id="367" r:id="rId10"/>
    <p:sldId id="363" r:id="rId11"/>
    <p:sldId id="359" r:id="rId12"/>
    <p:sldId id="368" r:id="rId13"/>
    <p:sldId id="369" r:id="rId14"/>
    <p:sldId id="277" r:id="rId15"/>
    <p:sldId id="279" r:id="rId16"/>
    <p:sldId id="371" r:id="rId17"/>
    <p:sldId id="281" r:id="rId18"/>
    <p:sldId id="282" r:id="rId19"/>
    <p:sldId id="372" r:id="rId20"/>
    <p:sldId id="373" r:id="rId21"/>
    <p:sldId id="37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0" r:id="rId37"/>
    <p:sldId id="365" r:id="rId38"/>
    <p:sldId id="301" r:id="rId39"/>
    <p:sldId id="302" r:id="rId40"/>
    <p:sldId id="375" r:id="rId41"/>
    <p:sldId id="376" r:id="rId42"/>
    <p:sldId id="377" r:id="rId43"/>
    <p:sldId id="306" r:id="rId44"/>
    <p:sldId id="378" r:id="rId45"/>
    <p:sldId id="308" r:id="rId46"/>
    <p:sldId id="309" r:id="rId47"/>
    <p:sldId id="310" r:id="rId48"/>
    <p:sldId id="311" r:id="rId49"/>
    <p:sldId id="379" r:id="rId50"/>
    <p:sldId id="380" r:id="rId51"/>
    <p:sldId id="370" r:id="rId52"/>
    <p:sldId id="381" r:id="rId53"/>
    <p:sldId id="314" r:id="rId54"/>
    <p:sldId id="382" r:id="rId55"/>
    <p:sldId id="383" r:id="rId56"/>
    <p:sldId id="317" r:id="rId57"/>
    <p:sldId id="384" r:id="rId58"/>
    <p:sldId id="385" r:id="rId59"/>
    <p:sldId id="386" r:id="rId60"/>
    <p:sldId id="387" r:id="rId61"/>
    <p:sldId id="388" r:id="rId62"/>
    <p:sldId id="389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90" r:id="rId71"/>
    <p:sldId id="391" r:id="rId72"/>
    <p:sldId id="392" r:id="rId73"/>
    <p:sldId id="394" r:id="rId74"/>
    <p:sldId id="395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5" r:id="rId83"/>
    <p:sldId id="407" r:id="rId84"/>
    <p:sldId id="408" r:id="rId85"/>
    <p:sldId id="409" r:id="rId86"/>
    <p:sldId id="353" r:id="rId87"/>
    <p:sldId id="411" r:id="rId88"/>
    <p:sldId id="354" r:id="rId89"/>
    <p:sldId id="412" r:id="rId90"/>
    <p:sldId id="356" r:id="rId91"/>
    <p:sldId id="413" r:id="rId92"/>
    <p:sldId id="414" r:id="rId93"/>
    <p:sldId id="344" r:id="rId94"/>
    <p:sldId id="345" r:id="rId95"/>
    <p:sldId id="346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5"/>
    <p:restoredTop sz="96327"/>
  </p:normalViewPr>
  <p:slideViewPr>
    <p:cSldViewPr snapToGrid="0" showGuides="1">
      <p:cViewPr>
        <p:scale>
          <a:sx n="100" d="100"/>
          <a:sy n="100" d="100"/>
        </p:scale>
        <p:origin x="-684" y="-8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229635-7260-DC43-A17A-2B04DAD2F5F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C660CAA-FBB8-8A4A-8770-2520ABDBD2DE}">
      <dgm:prSet phldrT="[Text]" custT="1"/>
      <dgm:spPr/>
      <dgm:t>
        <a:bodyPr/>
        <a:lstStyle/>
        <a:p>
          <a:r>
            <a:rPr lang="en-GB" sz="4800" dirty="0"/>
            <a:t>Data</a:t>
          </a:r>
          <a:endParaRPr lang="en-GB" sz="5400" dirty="0"/>
        </a:p>
      </dgm:t>
    </dgm:pt>
    <dgm:pt modelId="{0DDF3517-BD5A-3A45-8403-564973063553}" type="parTrans" cxnId="{DC68D5A3-706A-AA4D-84A2-F5F0553687CC}">
      <dgm:prSet/>
      <dgm:spPr/>
      <dgm:t>
        <a:bodyPr/>
        <a:lstStyle/>
        <a:p>
          <a:endParaRPr lang="en-GB"/>
        </a:p>
      </dgm:t>
    </dgm:pt>
    <dgm:pt modelId="{1F3FB45D-F2CF-B345-9CEC-789F0CB24BA6}" type="sibTrans" cxnId="{DC68D5A3-706A-AA4D-84A2-F5F0553687CC}">
      <dgm:prSet/>
      <dgm:spPr/>
      <dgm:t>
        <a:bodyPr/>
        <a:lstStyle/>
        <a:p>
          <a:endParaRPr lang="en-GB"/>
        </a:p>
      </dgm:t>
    </dgm:pt>
    <dgm:pt modelId="{97672E14-7883-C64E-A715-AFB60FAAF0FE}">
      <dgm:prSet phldrT="[Text]"/>
      <dgm:spPr/>
      <dgm:t>
        <a:bodyPr/>
        <a:lstStyle/>
        <a:p>
          <a:r>
            <a:rPr lang="en-GB" dirty="0"/>
            <a:t>Images, text documents, social networks, spatial data (GPS), time series data, transaction networks, gene networks, …</a:t>
          </a:r>
        </a:p>
      </dgm:t>
    </dgm:pt>
    <dgm:pt modelId="{B7AA6B4E-FA1B-5948-8072-F9EC4867E43A}" type="parTrans" cxnId="{EBF9C7E8-A02D-D44E-AE54-5C076078AA21}">
      <dgm:prSet/>
      <dgm:spPr/>
      <dgm:t>
        <a:bodyPr/>
        <a:lstStyle/>
        <a:p>
          <a:endParaRPr lang="en-GB"/>
        </a:p>
      </dgm:t>
    </dgm:pt>
    <dgm:pt modelId="{22EB8872-8F59-7248-BCA8-5ADC145EC2A1}" type="sibTrans" cxnId="{EBF9C7E8-A02D-D44E-AE54-5C076078AA21}">
      <dgm:prSet/>
      <dgm:spPr/>
      <dgm:t>
        <a:bodyPr/>
        <a:lstStyle/>
        <a:p>
          <a:endParaRPr lang="en-GB"/>
        </a:p>
      </dgm:t>
    </dgm:pt>
    <dgm:pt modelId="{BCF69B6E-DE48-9648-B61E-91659C949B4A}" type="pres">
      <dgm:prSet presAssocID="{72229635-7260-DC43-A17A-2B04DAD2F5FA}" presName="Name0" presStyleCnt="0">
        <dgm:presLayoutVars>
          <dgm:dir/>
          <dgm:animLvl val="lvl"/>
          <dgm:resizeHandles val="exact"/>
        </dgm:presLayoutVars>
      </dgm:prSet>
      <dgm:spPr/>
    </dgm:pt>
    <dgm:pt modelId="{F39694D3-39B5-B84C-A39B-FE6BD0F5D923}" type="pres">
      <dgm:prSet presAssocID="{1C660CAA-FBB8-8A4A-8770-2520ABDBD2DE}" presName="linNode" presStyleCnt="0"/>
      <dgm:spPr/>
    </dgm:pt>
    <dgm:pt modelId="{79643949-9C52-1A47-8EB9-A09227D158EE}" type="pres">
      <dgm:prSet presAssocID="{1C660CAA-FBB8-8A4A-8770-2520ABDBD2DE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2D0C565-71FD-4F49-9907-5BE81F2CFAC3}" type="pres">
      <dgm:prSet presAssocID="{1C660CAA-FBB8-8A4A-8770-2520ABDBD2D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51DC548-3873-D34C-BB45-B5448FAE2CC7}" type="presOf" srcId="{1C660CAA-FBB8-8A4A-8770-2520ABDBD2DE}" destId="{79643949-9C52-1A47-8EB9-A09227D158EE}" srcOrd="0" destOrd="0" presId="urn:microsoft.com/office/officeart/2005/8/layout/vList5"/>
    <dgm:cxn modelId="{EA1ABA57-EDAF-994E-9A6E-B27FD60463C7}" type="presOf" srcId="{72229635-7260-DC43-A17A-2B04DAD2F5FA}" destId="{BCF69B6E-DE48-9648-B61E-91659C949B4A}" srcOrd="0" destOrd="0" presId="urn:microsoft.com/office/officeart/2005/8/layout/vList5"/>
    <dgm:cxn modelId="{DC68D5A3-706A-AA4D-84A2-F5F0553687CC}" srcId="{72229635-7260-DC43-A17A-2B04DAD2F5FA}" destId="{1C660CAA-FBB8-8A4A-8770-2520ABDBD2DE}" srcOrd="0" destOrd="0" parTransId="{0DDF3517-BD5A-3A45-8403-564973063553}" sibTransId="{1F3FB45D-F2CF-B345-9CEC-789F0CB24BA6}"/>
    <dgm:cxn modelId="{695CC5E0-5C54-DC4D-97CF-200B153C18CA}" type="presOf" srcId="{97672E14-7883-C64E-A715-AFB60FAAF0FE}" destId="{22D0C565-71FD-4F49-9907-5BE81F2CFAC3}" srcOrd="0" destOrd="0" presId="urn:microsoft.com/office/officeart/2005/8/layout/vList5"/>
    <dgm:cxn modelId="{EBF9C7E8-A02D-D44E-AE54-5C076078AA21}" srcId="{1C660CAA-FBB8-8A4A-8770-2520ABDBD2DE}" destId="{97672E14-7883-C64E-A715-AFB60FAAF0FE}" srcOrd="0" destOrd="0" parTransId="{B7AA6B4E-FA1B-5948-8072-F9EC4867E43A}" sibTransId="{22EB8872-8F59-7248-BCA8-5ADC145EC2A1}"/>
    <dgm:cxn modelId="{B7876158-B3DD-DE45-9C1C-CD838812348C}" type="presParOf" srcId="{BCF69B6E-DE48-9648-B61E-91659C949B4A}" destId="{F39694D3-39B5-B84C-A39B-FE6BD0F5D923}" srcOrd="0" destOrd="0" presId="urn:microsoft.com/office/officeart/2005/8/layout/vList5"/>
    <dgm:cxn modelId="{33FE3801-F529-BE48-999D-59C36FE51816}" type="presParOf" srcId="{F39694D3-39B5-B84C-A39B-FE6BD0F5D923}" destId="{79643949-9C52-1A47-8EB9-A09227D158EE}" srcOrd="0" destOrd="0" presId="urn:microsoft.com/office/officeart/2005/8/layout/vList5"/>
    <dgm:cxn modelId="{0C3C7B29-34CA-7748-9098-14BAC043E7F2}" type="presParOf" srcId="{F39694D3-39B5-B84C-A39B-FE6BD0F5D923}" destId="{22D0C565-71FD-4F49-9907-5BE81F2CFA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0" u="none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b="1" u="sng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0" u="none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b="0" u="none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b="1" u="sng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229635-7260-DC43-A17A-2B04DAD2F5F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C660CAA-FBB8-8A4A-8770-2520ABDBD2DE}">
      <dgm:prSet phldrT="[Text]"/>
      <dgm:spPr/>
      <dgm:t>
        <a:bodyPr/>
        <a:lstStyle/>
        <a:p>
          <a:r>
            <a:rPr lang="en-GB" dirty="0"/>
            <a:t>Data analytics</a:t>
          </a:r>
        </a:p>
      </dgm:t>
    </dgm:pt>
    <dgm:pt modelId="{0DDF3517-BD5A-3A45-8403-564973063553}" type="parTrans" cxnId="{DC68D5A3-706A-AA4D-84A2-F5F0553687CC}">
      <dgm:prSet/>
      <dgm:spPr/>
      <dgm:t>
        <a:bodyPr/>
        <a:lstStyle/>
        <a:p>
          <a:endParaRPr lang="en-GB"/>
        </a:p>
      </dgm:t>
    </dgm:pt>
    <dgm:pt modelId="{1F3FB45D-F2CF-B345-9CEC-789F0CB24BA6}" type="sibTrans" cxnId="{DC68D5A3-706A-AA4D-84A2-F5F0553687CC}">
      <dgm:prSet/>
      <dgm:spPr/>
      <dgm:t>
        <a:bodyPr/>
        <a:lstStyle/>
        <a:p>
          <a:endParaRPr lang="en-GB"/>
        </a:p>
      </dgm:t>
    </dgm:pt>
    <dgm:pt modelId="{97672E14-7883-C64E-A715-AFB60FAAF0FE}">
      <dgm:prSet phldrT="[Text]"/>
      <dgm:spPr/>
      <dgm:t>
        <a:bodyPr/>
        <a:lstStyle/>
        <a:p>
          <a:r>
            <a:rPr lang="en-GB" dirty="0"/>
            <a:t>Clustering, Community detection, Association rules, Classification, Neural Networks, Graph algorithms …</a:t>
          </a:r>
        </a:p>
      </dgm:t>
    </dgm:pt>
    <dgm:pt modelId="{B7AA6B4E-FA1B-5948-8072-F9EC4867E43A}" type="parTrans" cxnId="{EBF9C7E8-A02D-D44E-AE54-5C076078AA21}">
      <dgm:prSet/>
      <dgm:spPr/>
      <dgm:t>
        <a:bodyPr/>
        <a:lstStyle/>
        <a:p>
          <a:endParaRPr lang="en-GB"/>
        </a:p>
      </dgm:t>
    </dgm:pt>
    <dgm:pt modelId="{22EB8872-8F59-7248-BCA8-5ADC145EC2A1}" type="sibTrans" cxnId="{EBF9C7E8-A02D-D44E-AE54-5C076078AA21}">
      <dgm:prSet/>
      <dgm:spPr/>
      <dgm:t>
        <a:bodyPr/>
        <a:lstStyle/>
        <a:p>
          <a:endParaRPr lang="en-GB"/>
        </a:p>
      </dgm:t>
    </dgm:pt>
    <dgm:pt modelId="{BCF69B6E-DE48-9648-B61E-91659C949B4A}" type="pres">
      <dgm:prSet presAssocID="{72229635-7260-DC43-A17A-2B04DAD2F5FA}" presName="Name0" presStyleCnt="0">
        <dgm:presLayoutVars>
          <dgm:dir/>
          <dgm:animLvl val="lvl"/>
          <dgm:resizeHandles val="exact"/>
        </dgm:presLayoutVars>
      </dgm:prSet>
      <dgm:spPr/>
    </dgm:pt>
    <dgm:pt modelId="{F39694D3-39B5-B84C-A39B-FE6BD0F5D923}" type="pres">
      <dgm:prSet presAssocID="{1C660CAA-FBB8-8A4A-8770-2520ABDBD2DE}" presName="linNode" presStyleCnt="0"/>
      <dgm:spPr/>
    </dgm:pt>
    <dgm:pt modelId="{79643949-9C52-1A47-8EB9-A09227D158EE}" type="pres">
      <dgm:prSet presAssocID="{1C660CAA-FBB8-8A4A-8770-2520ABDBD2DE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2D0C565-71FD-4F49-9907-5BE81F2CFAC3}" type="pres">
      <dgm:prSet presAssocID="{1C660CAA-FBB8-8A4A-8770-2520ABDBD2D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51DC548-3873-D34C-BB45-B5448FAE2CC7}" type="presOf" srcId="{1C660CAA-FBB8-8A4A-8770-2520ABDBD2DE}" destId="{79643949-9C52-1A47-8EB9-A09227D158EE}" srcOrd="0" destOrd="0" presId="urn:microsoft.com/office/officeart/2005/8/layout/vList5"/>
    <dgm:cxn modelId="{EA1ABA57-EDAF-994E-9A6E-B27FD60463C7}" type="presOf" srcId="{72229635-7260-DC43-A17A-2B04DAD2F5FA}" destId="{BCF69B6E-DE48-9648-B61E-91659C949B4A}" srcOrd="0" destOrd="0" presId="urn:microsoft.com/office/officeart/2005/8/layout/vList5"/>
    <dgm:cxn modelId="{DC68D5A3-706A-AA4D-84A2-F5F0553687CC}" srcId="{72229635-7260-DC43-A17A-2B04DAD2F5FA}" destId="{1C660CAA-FBB8-8A4A-8770-2520ABDBD2DE}" srcOrd="0" destOrd="0" parTransId="{0DDF3517-BD5A-3A45-8403-564973063553}" sibTransId="{1F3FB45D-F2CF-B345-9CEC-789F0CB24BA6}"/>
    <dgm:cxn modelId="{695CC5E0-5C54-DC4D-97CF-200B153C18CA}" type="presOf" srcId="{97672E14-7883-C64E-A715-AFB60FAAF0FE}" destId="{22D0C565-71FD-4F49-9907-5BE81F2CFAC3}" srcOrd="0" destOrd="0" presId="urn:microsoft.com/office/officeart/2005/8/layout/vList5"/>
    <dgm:cxn modelId="{EBF9C7E8-A02D-D44E-AE54-5C076078AA21}" srcId="{1C660CAA-FBB8-8A4A-8770-2520ABDBD2DE}" destId="{97672E14-7883-C64E-A715-AFB60FAAF0FE}" srcOrd="0" destOrd="0" parTransId="{B7AA6B4E-FA1B-5948-8072-F9EC4867E43A}" sibTransId="{22EB8872-8F59-7248-BCA8-5ADC145EC2A1}"/>
    <dgm:cxn modelId="{B7876158-B3DD-DE45-9C1C-CD838812348C}" type="presParOf" srcId="{BCF69B6E-DE48-9648-B61E-91659C949B4A}" destId="{F39694D3-39B5-B84C-A39B-FE6BD0F5D923}" srcOrd="0" destOrd="0" presId="urn:microsoft.com/office/officeart/2005/8/layout/vList5"/>
    <dgm:cxn modelId="{33FE3801-F529-BE48-999D-59C36FE51816}" type="presParOf" srcId="{F39694D3-39B5-B84C-A39B-FE6BD0F5D923}" destId="{79643949-9C52-1A47-8EB9-A09227D158EE}" srcOrd="0" destOrd="0" presId="urn:microsoft.com/office/officeart/2005/8/layout/vList5"/>
    <dgm:cxn modelId="{0C3C7B29-34CA-7748-9098-14BAC043E7F2}" type="presParOf" srcId="{F39694D3-39B5-B84C-A39B-FE6BD0F5D923}" destId="{22D0C565-71FD-4F49-9907-5BE81F2CFA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0" u="none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b="0" u="none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b="0" u="none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b="1" u="sng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229635-7260-DC43-A17A-2B04DAD2F5F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C660CAA-FBB8-8A4A-8770-2520ABDBD2DE}">
      <dgm:prSet phldrT="[Text]"/>
      <dgm:spPr/>
      <dgm:t>
        <a:bodyPr/>
        <a:lstStyle/>
        <a:p>
          <a:r>
            <a:rPr lang="en-GB" dirty="0"/>
            <a:t>Computational infrastructures</a:t>
          </a:r>
        </a:p>
      </dgm:t>
    </dgm:pt>
    <dgm:pt modelId="{0DDF3517-BD5A-3A45-8403-564973063553}" type="parTrans" cxnId="{DC68D5A3-706A-AA4D-84A2-F5F0553687CC}">
      <dgm:prSet/>
      <dgm:spPr/>
      <dgm:t>
        <a:bodyPr/>
        <a:lstStyle/>
        <a:p>
          <a:endParaRPr lang="en-GB"/>
        </a:p>
      </dgm:t>
    </dgm:pt>
    <dgm:pt modelId="{1F3FB45D-F2CF-B345-9CEC-789F0CB24BA6}" type="sibTrans" cxnId="{DC68D5A3-706A-AA4D-84A2-F5F0553687CC}">
      <dgm:prSet/>
      <dgm:spPr/>
      <dgm:t>
        <a:bodyPr/>
        <a:lstStyle/>
        <a:p>
          <a:endParaRPr lang="en-GB"/>
        </a:p>
      </dgm:t>
    </dgm:pt>
    <dgm:pt modelId="{97672E14-7883-C64E-A715-AFB60FAAF0FE}">
      <dgm:prSet phldrT="[Text]"/>
      <dgm:spPr/>
      <dgm:t>
        <a:bodyPr/>
        <a:lstStyle/>
        <a:p>
          <a:r>
            <a:rPr lang="en-GB" dirty="0"/>
            <a:t>Hadoop, MapReduce, Spark, Hive, RDBMS, KV database, Graph database, …</a:t>
          </a:r>
        </a:p>
      </dgm:t>
    </dgm:pt>
    <dgm:pt modelId="{B7AA6B4E-FA1B-5948-8072-F9EC4867E43A}" type="parTrans" cxnId="{EBF9C7E8-A02D-D44E-AE54-5C076078AA21}">
      <dgm:prSet/>
      <dgm:spPr/>
      <dgm:t>
        <a:bodyPr/>
        <a:lstStyle/>
        <a:p>
          <a:endParaRPr lang="en-GB"/>
        </a:p>
      </dgm:t>
    </dgm:pt>
    <dgm:pt modelId="{22EB8872-8F59-7248-BCA8-5ADC145EC2A1}" type="sibTrans" cxnId="{EBF9C7E8-A02D-D44E-AE54-5C076078AA21}">
      <dgm:prSet/>
      <dgm:spPr/>
      <dgm:t>
        <a:bodyPr/>
        <a:lstStyle/>
        <a:p>
          <a:endParaRPr lang="en-GB"/>
        </a:p>
      </dgm:t>
    </dgm:pt>
    <dgm:pt modelId="{BCF69B6E-DE48-9648-B61E-91659C949B4A}" type="pres">
      <dgm:prSet presAssocID="{72229635-7260-DC43-A17A-2B04DAD2F5FA}" presName="Name0" presStyleCnt="0">
        <dgm:presLayoutVars>
          <dgm:dir/>
          <dgm:animLvl val="lvl"/>
          <dgm:resizeHandles val="exact"/>
        </dgm:presLayoutVars>
      </dgm:prSet>
      <dgm:spPr/>
    </dgm:pt>
    <dgm:pt modelId="{F39694D3-39B5-B84C-A39B-FE6BD0F5D923}" type="pres">
      <dgm:prSet presAssocID="{1C660CAA-FBB8-8A4A-8770-2520ABDBD2DE}" presName="linNode" presStyleCnt="0"/>
      <dgm:spPr/>
    </dgm:pt>
    <dgm:pt modelId="{79643949-9C52-1A47-8EB9-A09227D158EE}" type="pres">
      <dgm:prSet presAssocID="{1C660CAA-FBB8-8A4A-8770-2520ABDBD2DE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22D0C565-71FD-4F49-9907-5BE81F2CFAC3}" type="pres">
      <dgm:prSet presAssocID="{1C660CAA-FBB8-8A4A-8770-2520ABDBD2D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51DC548-3873-D34C-BB45-B5448FAE2CC7}" type="presOf" srcId="{1C660CAA-FBB8-8A4A-8770-2520ABDBD2DE}" destId="{79643949-9C52-1A47-8EB9-A09227D158EE}" srcOrd="0" destOrd="0" presId="urn:microsoft.com/office/officeart/2005/8/layout/vList5"/>
    <dgm:cxn modelId="{EA1ABA57-EDAF-994E-9A6E-B27FD60463C7}" type="presOf" srcId="{72229635-7260-DC43-A17A-2B04DAD2F5FA}" destId="{BCF69B6E-DE48-9648-B61E-91659C949B4A}" srcOrd="0" destOrd="0" presId="urn:microsoft.com/office/officeart/2005/8/layout/vList5"/>
    <dgm:cxn modelId="{DC68D5A3-706A-AA4D-84A2-F5F0553687CC}" srcId="{72229635-7260-DC43-A17A-2B04DAD2F5FA}" destId="{1C660CAA-FBB8-8A4A-8770-2520ABDBD2DE}" srcOrd="0" destOrd="0" parTransId="{0DDF3517-BD5A-3A45-8403-564973063553}" sibTransId="{1F3FB45D-F2CF-B345-9CEC-789F0CB24BA6}"/>
    <dgm:cxn modelId="{695CC5E0-5C54-DC4D-97CF-200B153C18CA}" type="presOf" srcId="{97672E14-7883-C64E-A715-AFB60FAAF0FE}" destId="{22D0C565-71FD-4F49-9907-5BE81F2CFAC3}" srcOrd="0" destOrd="0" presId="urn:microsoft.com/office/officeart/2005/8/layout/vList5"/>
    <dgm:cxn modelId="{EBF9C7E8-A02D-D44E-AE54-5C076078AA21}" srcId="{1C660CAA-FBB8-8A4A-8770-2520ABDBD2DE}" destId="{97672E14-7883-C64E-A715-AFB60FAAF0FE}" srcOrd="0" destOrd="0" parTransId="{B7AA6B4E-FA1B-5948-8072-F9EC4867E43A}" sibTransId="{22EB8872-8F59-7248-BCA8-5ADC145EC2A1}"/>
    <dgm:cxn modelId="{B7876158-B3DD-DE45-9C1C-CD838812348C}" type="presParOf" srcId="{BCF69B6E-DE48-9648-B61E-91659C949B4A}" destId="{F39694D3-39B5-B84C-A39B-FE6BD0F5D923}" srcOrd="0" destOrd="0" presId="urn:microsoft.com/office/officeart/2005/8/layout/vList5"/>
    <dgm:cxn modelId="{33FE3801-F529-BE48-999D-59C36FE51816}" type="presParOf" srcId="{F39694D3-39B5-B84C-A39B-FE6BD0F5D923}" destId="{79643949-9C52-1A47-8EB9-A09227D158EE}" srcOrd="0" destOrd="0" presId="urn:microsoft.com/office/officeart/2005/8/layout/vList5"/>
    <dgm:cxn modelId="{0C3C7B29-34CA-7748-9098-14BAC043E7F2}" type="presParOf" srcId="{F39694D3-39B5-B84C-A39B-FE6BD0F5D923}" destId="{22D0C565-71FD-4F49-9907-5BE81F2CFA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229635-7260-DC43-A17A-2B04DAD2F5F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C660CAA-FBB8-8A4A-8770-2520ABDBD2DE}">
      <dgm:prSet phldrT="[Text]"/>
      <dgm:spPr/>
      <dgm:t>
        <a:bodyPr/>
        <a:lstStyle/>
        <a:p>
          <a:r>
            <a:rPr lang="en-GB" dirty="0"/>
            <a:t>Applications</a:t>
          </a:r>
        </a:p>
      </dgm:t>
    </dgm:pt>
    <dgm:pt modelId="{0DDF3517-BD5A-3A45-8403-564973063553}" type="parTrans" cxnId="{DC68D5A3-706A-AA4D-84A2-F5F0553687CC}">
      <dgm:prSet/>
      <dgm:spPr/>
      <dgm:t>
        <a:bodyPr/>
        <a:lstStyle/>
        <a:p>
          <a:endParaRPr lang="en-GB"/>
        </a:p>
      </dgm:t>
    </dgm:pt>
    <dgm:pt modelId="{1F3FB45D-F2CF-B345-9CEC-789F0CB24BA6}" type="sibTrans" cxnId="{DC68D5A3-706A-AA4D-84A2-F5F0553687CC}">
      <dgm:prSet/>
      <dgm:spPr/>
      <dgm:t>
        <a:bodyPr/>
        <a:lstStyle/>
        <a:p>
          <a:endParaRPr lang="en-GB"/>
        </a:p>
      </dgm:t>
    </dgm:pt>
    <dgm:pt modelId="{97672E14-7883-C64E-A715-AFB60FAAF0FE}">
      <dgm:prSet phldrT="[Text]"/>
      <dgm:spPr/>
      <dgm:t>
        <a:bodyPr/>
        <a:lstStyle/>
        <a:p>
          <a:r>
            <a:rPr lang="en-GB" dirty="0"/>
            <a:t>FinTech, Smart City, Bioinformatics, Social Media, Tourism, Transportation, ……</a:t>
          </a:r>
        </a:p>
      </dgm:t>
    </dgm:pt>
    <dgm:pt modelId="{B7AA6B4E-FA1B-5948-8072-F9EC4867E43A}" type="parTrans" cxnId="{EBF9C7E8-A02D-D44E-AE54-5C076078AA21}">
      <dgm:prSet/>
      <dgm:spPr/>
      <dgm:t>
        <a:bodyPr/>
        <a:lstStyle/>
        <a:p>
          <a:endParaRPr lang="en-GB"/>
        </a:p>
      </dgm:t>
    </dgm:pt>
    <dgm:pt modelId="{22EB8872-8F59-7248-BCA8-5ADC145EC2A1}" type="sibTrans" cxnId="{EBF9C7E8-A02D-D44E-AE54-5C076078AA21}">
      <dgm:prSet/>
      <dgm:spPr/>
      <dgm:t>
        <a:bodyPr/>
        <a:lstStyle/>
        <a:p>
          <a:endParaRPr lang="en-GB"/>
        </a:p>
      </dgm:t>
    </dgm:pt>
    <dgm:pt modelId="{BCF69B6E-DE48-9648-B61E-91659C949B4A}" type="pres">
      <dgm:prSet presAssocID="{72229635-7260-DC43-A17A-2B04DAD2F5FA}" presName="Name0" presStyleCnt="0">
        <dgm:presLayoutVars>
          <dgm:dir/>
          <dgm:animLvl val="lvl"/>
          <dgm:resizeHandles val="exact"/>
        </dgm:presLayoutVars>
      </dgm:prSet>
      <dgm:spPr/>
    </dgm:pt>
    <dgm:pt modelId="{F39694D3-39B5-B84C-A39B-FE6BD0F5D923}" type="pres">
      <dgm:prSet presAssocID="{1C660CAA-FBB8-8A4A-8770-2520ABDBD2DE}" presName="linNode" presStyleCnt="0"/>
      <dgm:spPr/>
    </dgm:pt>
    <dgm:pt modelId="{79643949-9C52-1A47-8EB9-A09227D158EE}" type="pres">
      <dgm:prSet presAssocID="{1C660CAA-FBB8-8A4A-8770-2520ABDBD2DE}" presName="parentText" presStyleLbl="node1" presStyleIdx="0" presStyleCnt="1" custLinFactNeighborX="-1382">
        <dgm:presLayoutVars>
          <dgm:chMax val="1"/>
          <dgm:bulletEnabled val="1"/>
        </dgm:presLayoutVars>
      </dgm:prSet>
      <dgm:spPr/>
    </dgm:pt>
    <dgm:pt modelId="{22D0C565-71FD-4F49-9907-5BE81F2CFAC3}" type="pres">
      <dgm:prSet presAssocID="{1C660CAA-FBB8-8A4A-8770-2520ABDBD2DE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51DC548-3873-D34C-BB45-B5448FAE2CC7}" type="presOf" srcId="{1C660CAA-FBB8-8A4A-8770-2520ABDBD2DE}" destId="{79643949-9C52-1A47-8EB9-A09227D158EE}" srcOrd="0" destOrd="0" presId="urn:microsoft.com/office/officeart/2005/8/layout/vList5"/>
    <dgm:cxn modelId="{EA1ABA57-EDAF-994E-9A6E-B27FD60463C7}" type="presOf" srcId="{72229635-7260-DC43-A17A-2B04DAD2F5FA}" destId="{BCF69B6E-DE48-9648-B61E-91659C949B4A}" srcOrd="0" destOrd="0" presId="urn:microsoft.com/office/officeart/2005/8/layout/vList5"/>
    <dgm:cxn modelId="{DC68D5A3-706A-AA4D-84A2-F5F0553687CC}" srcId="{72229635-7260-DC43-A17A-2B04DAD2F5FA}" destId="{1C660CAA-FBB8-8A4A-8770-2520ABDBD2DE}" srcOrd="0" destOrd="0" parTransId="{0DDF3517-BD5A-3A45-8403-564973063553}" sibTransId="{1F3FB45D-F2CF-B345-9CEC-789F0CB24BA6}"/>
    <dgm:cxn modelId="{695CC5E0-5C54-DC4D-97CF-200B153C18CA}" type="presOf" srcId="{97672E14-7883-C64E-A715-AFB60FAAF0FE}" destId="{22D0C565-71FD-4F49-9907-5BE81F2CFAC3}" srcOrd="0" destOrd="0" presId="urn:microsoft.com/office/officeart/2005/8/layout/vList5"/>
    <dgm:cxn modelId="{EBF9C7E8-A02D-D44E-AE54-5C076078AA21}" srcId="{1C660CAA-FBB8-8A4A-8770-2520ABDBD2DE}" destId="{97672E14-7883-C64E-A715-AFB60FAAF0FE}" srcOrd="0" destOrd="0" parTransId="{B7AA6B4E-FA1B-5948-8072-F9EC4867E43A}" sibTransId="{22EB8872-8F59-7248-BCA8-5ADC145EC2A1}"/>
    <dgm:cxn modelId="{B7876158-B3DD-DE45-9C1C-CD838812348C}" type="presParOf" srcId="{BCF69B6E-DE48-9648-B61E-91659C949B4A}" destId="{F39694D3-39B5-B84C-A39B-FE6BD0F5D923}" srcOrd="0" destOrd="0" presId="urn:microsoft.com/office/officeart/2005/8/layout/vList5"/>
    <dgm:cxn modelId="{33FE3801-F529-BE48-999D-59C36FE51816}" type="presParOf" srcId="{F39694D3-39B5-B84C-A39B-FE6BD0F5D923}" destId="{79643949-9C52-1A47-8EB9-A09227D158EE}" srcOrd="0" destOrd="0" presId="urn:microsoft.com/office/officeart/2005/8/layout/vList5"/>
    <dgm:cxn modelId="{0C3C7B29-34CA-7748-9098-14BAC043E7F2}" type="presParOf" srcId="{F39694D3-39B5-B84C-A39B-FE6BD0F5D923}" destId="{22D0C565-71FD-4F49-9907-5BE81F2CFAC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1" i="0" u="sng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dirty="0"/>
            <a:t>Prepare</a:t>
          </a:r>
          <a:endParaRPr lang="en-US" sz="2300" dirty="0"/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A763BDE-EFD5-428F-8D5C-A45C71CE33A9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879903E5-4749-4369-9B4E-04F1B7BBE495}">
      <dgm:prSet phldrT="[Text]" custT="1"/>
      <dgm:spPr/>
      <dgm:t>
        <a:bodyPr/>
        <a:lstStyle/>
        <a:p>
          <a:r>
            <a:rPr lang="en-US" sz="2000" b="0" dirty="0"/>
            <a:t>Acquire</a:t>
          </a:r>
        </a:p>
      </dgm:t>
    </dgm:pt>
    <dgm:pt modelId="{3C889767-21E5-4A74-B5C6-15F298ACADE0}" type="parTrans" cxnId="{64C47548-B0AB-44A7-9F25-BB8C182F706A}">
      <dgm:prSet/>
      <dgm:spPr/>
      <dgm:t>
        <a:bodyPr/>
        <a:lstStyle/>
        <a:p>
          <a:endParaRPr lang="en-US" sz="2300"/>
        </a:p>
      </dgm:t>
    </dgm:pt>
    <dgm:pt modelId="{C494B18B-0511-45AC-83C5-7715D8ACC6FA}" type="sibTrans" cxnId="{64C47548-B0AB-44A7-9F25-BB8C182F706A}">
      <dgm:prSet/>
      <dgm:spPr/>
      <dgm:t>
        <a:bodyPr/>
        <a:lstStyle/>
        <a:p>
          <a:endParaRPr lang="en-US" sz="2300"/>
        </a:p>
      </dgm:t>
    </dgm:pt>
    <dgm:pt modelId="{6E837D98-D9C8-4197-888D-92D519849F8A}">
      <dgm:prSet phldrT="[Text]" custT="1"/>
      <dgm:spPr/>
      <dgm:t>
        <a:bodyPr/>
        <a:lstStyle/>
        <a:p>
          <a:r>
            <a:rPr lang="en-US" sz="2000" b="1" u="sng" dirty="0"/>
            <a:t>Prepare</a:t>
          </a:r>
        </a:p>
      </dgm:t>
    </dgm:pt>
    <dgm:pt modelId="{F5B08E74-72E8-4E1C-A79F-99E274C0BF5D}" type="parTrans" cxnId="{0E320475-D3F6-4E29-B38F-35E33973BC34}">
      <dgm:prSet/>
      <dgm:spPr/>
      <dgm:t>
        <a:bodyPr/>
        <a:lstStyle/>
        <a:p>
          <a:endParaRPr lang="en-US" sz="2300"/>
        </a:p>
      </dgm:t>
    </dgm:pt>
    <dgm:pt modelId="{EFFABCB5-2AEA-4B28-BE52-31070E53B890}" type="sibTrans" cxnId="{0E320475-D3F6-4E29-B38F-35E33973BC34}">
      <dgm:prSet/>
      <dgm:spPr/>
      <dgm:t>
        <a:bodyPr/>
        <a:lstStyle/>
        <a:p>
          <a:endParaRPr lang="en-US" sz="2300"/>
        </a:p>
      </dgm:t>
    </dgm:pt>
    <dgm:pt modelId="{D97F8E28-B8EA-474A-82F0-CB5B3331DC5F}">
      <dgm:prSet phldrT="[Text]" custT="1"/>
      <dgm:spPr/>
      <dgm:t>
        <a:bodyPr/>
        <a:lstStyle/>
        <a:p>
          <a:r>
            <a:rPr lang="en-US" sz="2000" dirty="0"/>
            <a:t>Analyze</a:t>
          </a:r>
        </a:p>
      </dgm:t>
    </dgm:pt>
    <dgm:pt modelId="{CA5BB9ED-DFFE-4362-A2B7-B904F82BBE4C}" type="parTrans" cxnId="{8E0EC012-402B-4DF1-841A-E52EF7E9E722}">
      <dgm:prSet/>
      <dgm:spPr/>
      <dgm:t>
        <a:bodyPr/>
        <a:lstStyle/>
        <a:p>
          <a:endParaRPr lang="en-US" sz="2300"/>
        </a:p>
      </dgm:t>
    </dgm:pt>
    <dgm:pt modelId="{406ACF75-D32D-423F-88BB-3BE24EE87967}" type="sibTrans" cxnId="{8E0EC012-402B-4DF1-841A-E52EF7E9E722}">
      <dgm:prSet/>
      <dgm:spPr/>
      <dgm:t>
        <a:bodyPr/>
        <a:lstStyle/>
        <a:p>
          <a:endParaRPr lang="en-US" sz="2300"/>
        </a:p>
      </dgm:t>
    </dgm:pt>
    <dgm:pt modelId="{5AD4C433-08D1-4F48-A941-294FC6EB93BB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D0DA2F4F-BAA8-41EE-A3B6-86C28F995505}" type="parTrans" cxnId="{468274FF-19E2-4505-AB82-A77BCDCC4886}">
      <dgm:prSet/>
      <dgm:spPr/>
      <dgm:t>
        <a:bodyPr/>
        <a:lstStyle/>
        <a:p>
          <a:endParaRPr lang="en-US" sz="2300"/>
        </a:p>
      </dgm:t>
    </dgm:pt>
    <dgm:pt modelId="{8BAF9027-48FC-492D-B8F1-2091B0AB0A61}" type="sibTrans" cxnId="{468274FF-19E2-4505-AB82-A77BCDCC4886}">
      <dgm:prSet/>
      <dgm:spPr/>
      <dgm:t>
        <a:bodyPr/>
        <a:lstStyle/>
        <a:p>
          <a:endParaRPr lang="en-US" sz="2300"/>
        </a:p>
      </dgm:t>
    </dgm:pt>
    <dgm:pt modelId="{91A2CFA5-2610-4EEF-8EAA-189A588F337D}">
      <dgm:prSet phldrT="[Text]" custT="1"/>
      <dgm:spPr/>
      <dgm:t>
        <a:bodyPr/>
        <a:lstStyle/>
        <a:p>
          <a:r>
            <a:rPr lang="en-US" sz="2000" dirty="0"/>
            <a:t>Act</a:t>
          </a:r>
        </a:p>
      </dgm:t>
    </dgm:pt>
    <dgm:pt modelId="{1503740C-1A28-4E96-81CB-23E5C8092B7E}" type="parTrans" cxnId="{63D4750C-5198-46AB-8451-4480CF97B63F}">
      <dgm:prSet/>
      <dgm:spPr/>
      <dgm:t>
        <a:bodyPr/>
        <a:lstStyle/>
        <a:p>
          <a:endParaRPr lang="en-US" sz="2300"/>
        </a:p>
      </dgm:t>
    </dgm:pt>
    <dgm:pt modelId="{70C349E8-B6A0-492E-8EC1-AAF4882E1A2B}" type="sibTrans" cxnId="{63D4750C-5198-46AB-8451-4480CF97B63F}">
      <dgm:prSet/>
      <dgm:spPr/>
      <dgm:t>
        <a:bodyPr/>
        <a:lstStyle/>
        <a:p>
          <a:endParaRPr lang="en-US" sz="2300"/>
        </a:p>
      </dgm:t>
    </dgm:pt>
    <dgm:pt modelId="{E015BF6B-0064-489D-8FFF-1E6D281A3749}" type="pres">
      <dgm:prSet presAssocID="{DA763BDE-EFD5-428F-8D5C-A45C71CE33A9}" presName="Name0" presStyleCnt="0">
        <dgm:presLayoutVars>
          <dgm:dir/>
          <dgm:animLvl val="lvl"/>
          <dgm:resizeHandles val="exact"/>
        </dgm:presLayoutVars>
      </dgm:prSet>
      <dgm:spPr/>
    </dgm:pt>
    <dgm:pt modelId="{BC655D1B-4ECD-4411-A10E-CD85801DF838}" type="pres">
      <dgm:prSet presAssocID="{879903E5-4749-4369-9B4E-04F1B7BBE49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27972EE-C502-4192-B5BB-4173B78E959D}" type="pres">
      <dgm:prSet presAssocID="{C494B18B-0511-45AC-83C5-7715D8ACC6FA}" presName="parTxOnlySpace" presStyleCnt="0"/>
      <dgm:spPr/>
    </dgm:pt>
    <dgm:pt modelId="{975439D0-08F5-41D0-B407-5B0CBD575CC2}" type="pres">
      <dgm:prSet presAssocID="{6E837D98-D9C8-4197-888D-92D519849F8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308EEA-22DF-44D5-B586-DA2C2723DB57}" type="pres">
      <dgm:prSet presAssocID="{EFFABCB5-2AEA-4B28-BE52-31070E53B890}" presName="parTxOnlySpace" presStyleCnt="0"/>
      <dgm:spPr/>
    </dgm:pt>
    <dgm:pt modelId="{C1F9918D-3165-412B-8077-C18BF5316F6A}" type="pres">
      <dgm:prSet presAssocID="{D97F8E28-B8EA-474A-82F0-CB5B3331DC5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D3BE1B5-01A7-459B-A0E0-765A9C4E1868}" type="pres">
      <dgm:prSet presAssocID="{406ACF75-D32D-423F-88BB-3BE24EE87967}" presName="parTxOnlySpace" presStyleCnt="0"/>
      <dgm:spPr/>
    </dgm:pt>
    <dgm:pt modelId="{2A437EE5-E357-4D1F-AC8C-E0A3B0513724}" type="pres">
      <dgm:prSet presAssocID="{5AD4C433-08D1-4F48-A941-294FC6EB93B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CD357BD-DDA6-4E18-9FC8-191CE4FA05DD}" type="pres">
      <dgm:prSet presAssocID="{8BAF9027-48FC-492D-B8F1-2091B0AB0A61}" presName="parTxOnlySpace" presStyleCnt="0"/>
      <dgm:spPr/>
    </dgm:pt>
    <dgm:pt modelId="{AE162E83-DF71-4D95-93F2-6A0117DD9652}" type="pres">
      <dgm:prSet presAssocID="{91A2CFA5-2610-4EEF-8EAA-189A588F337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D4750C-5198-46AB-8451-4480CF97B63F}" srcId="{DA763BDE-EFD5-428F-8D5C-A45C71CE33A9}" destId="{91A2CFA5-2610-4EEF-8EAA-189A588F337D}" srcOrd="4" destOrd="0" parTransId="{1503740C-1A28-4E96-81CB-23E5C8092B7E}" sibTransId="{70C349E8-B6A0-492E-8EC1-AAF4882E1A2B}"/>
    <dgm:cxn modelId="{8E0EC012-402B-4DF1-841A-E52EF7E9E722}" srcId="{DA763BDE-EFD5-428F-8D5C-A45C71CE33A9}" destId="{D97F8E28-B8EA-474A-82F0-CB5B3331DC5F}" srcOrd="2" destOrd="0" parTransId="{CA5BB9ED-DFFE-4362-A2B7-B904F82BBE4C}" sibTransId="{406ACF75-D32D-423F-88BB-3BE24EE87967}"/>
    <dgm:cxn modelId="{E692BE44-65D3-4E27-803C-72EEE54D0073}" type="presOf" srcId="{879903E5-4749-4369-9B4E-04F1B7BBE495}" destId="{BC655D1B-4ECD-4411-A10E-CD85801DF838}" srcOrd="0" destOrd="0" presId="urn:microsoft.com/office/officeart/2005/8/layout/chevron1"/>
    <dgm:cxn modelId="{21440565-F781-4BBF-B9CA-FD03B08601E2}" type="presOf" srcId="{D97F8E28-B8EA-474A-82F0-CB5B3331DC5F}" destId="{C1F9918D-3165-412B-8077-C18BF5316F6A}" srcOrd="0" destOrd="0" presId="urn:microsoft.com/office/officeart/2005/8/layout/chevron1"/>
    <dgm:cxn modelId="{64C47548-B0AB-44A7-9F25-BB8C182F706A}" srcId="{DA763BDE-EFD5-428F-8D5C-A45C71CE33A9}" destId="{879903E5-4749-4369-9B4E-04F1B7BBE495}" srcOrd="0" destOrd="0" parTransId="{3C889767-21E5-4A74-B5C6-15F298ACADE0}" sibTransId="{C494B18B-0511-45AC-83C5-7715D8ACC6FA}"/>
    <dgm:cxn modelId="{71C80C4A-1E50-4DD5-A0A4-E6DB20268E21}" type="presOf" srcId="{91A2CFA5-2610-4EEF-8EAA-189A588F337D}" destId="{AE162E83-DF71-4D95-93F2-6A0117DD9652}" srcOrd="0" destOrd="0" presId="urn:microsoft.com/office/officeart/2005/8/layout/chevron1"/>
    <dgm:cxn modelId="{A1D4FD74-A624-41EA-AD1C-B08B4CBD9E54}" type="presOf" srcId="{DA763BDE-EFD5-428F-8D5C-A45C71CE33A9}" destId="{E015BF6B-0064-489D-8FFF-1E6D281A3749}" srcOrd="0" destOrd="0" presId="urn:microsoft.com/office/officeart/2005/8/layout/chevron1"/>
    <dgm:cxn modelId="{0E320475-D3F6-4E29-B38F-35E33973BC34}" srcId="{DA763BDE-EFD5-428F-8D5C-A45C71CE33A9}" destId="{6E837D98-D9C8-4197-888D-92D519849F8A}" srcOrd="1" destOrd="0" parTransId="{F5B08E74-72E8-4E1C-A79F-99E274C0BF5D}" sibTransId="{EFFABCB5-2AEA-4B28-BE52-31070E53B890}"/>
    <dgm:cxn modelId="{118F22B4-8267-444B-817B-6A74907241E0}" type="presOf" srcId="{5AD4C433-08D1-4F48-A941-294FC6EB93BB}" destId="{2A437EE5-E357-4D1F-AC8C-E0A3B0513724}" srcOrd="0" destOrd="0" presId="urn:microsoft.com/office/officeart/2005/8/layout/chevron1"/>
    <dgm:cxn modelId="{961A15B7-AB74-4E67-9A75-908A33FB8765}" type="presOf" srcId="{6E837D98-D9C8-4197-888D-92D519849F8A}" destId="{975439D0-08F5-41D0-B407-5B0CBD575CC2}" srcOrd="0" destOrd="0" presId="urn:microsoft.com/office/officeart/2005/8/layout/chevron1"/>
    <dgm:cxn modelId="{468274FF-19E2-4505-AB82-A77BCDCC4886}" srcId="{DA763BDE-EFD5-428F-8D5C-A45C71CE33A9}" destId="{5AD4C433-08D1-4F48-A941-294FC6EB93BB}" srcOrd="3" destOrd="0" parTransId="{D0DA2F4F-BAA8-41EE-A3B6-86C28F995505}" sibTransId="{8BAF9027-48FC-492D-B8F1-2091B0AB0A61}"/>
    <dgm:cxn modelId="{88F56175-4646-46F7-A5A5-191927B0BA70}" type="presParOf" srcId="{E015BF6B-0064-489D-8FFF-1E6D281A3749}" destId="{BC655D1B-4ECD-4411-A10E-CD85801DF838}" srcOrd="0" destOrd="0" presId="urn:microsoft.com/office/officeart/2005/8/layout/chevron1"/>
    <dgm:cxn modelId="{2F3B5981-3349-43CE-A5BA-429CEEEBBEEB}" type="presParOf" srcId="{E015BF6B-0064-489D-8FFF-1E6D281A3749}" destId="{727972EE-C502-4192-B5BB-4173B78E959D}" srcOrd="1" destOrd="0" presId="urn:microsoft.com/office/officeart/2005/8/layout/chevron1"/>
    <dgm:cxn modelId="{F5691B96-24A1-4AB2-818F-23F135DA3F64}" type="presParOf" srcId="{E015BF6B-0064-489D-8FFF-1E6D281A3749}" destId="{975439D0-08F5-41D0-B407-5B0CBD575CC2}" srcOrd="2" destOrd="0" presId="urn:microsoft.com/office/officeart/2005/8/layout/chevron1"/>
    <dgm:cxn modelId="{F7F42730-5C0E-458F-9EDE-36A4053C7E69}" type="presParOf" srcId="{E015BF6B-0064-489D-8FFF-1E6D281A3749}" destId="{5C308EEA-22DF-44D5-B586-DA2C2723DB57}" srcOrd="3" destOrd="0" presId="urn:microsoft.com/office/officeart/2005/8/layout/chevron1"/>
    <dgm:cxn modelId="{4C4F6798-7D62-4D15-9553-F5CB0C0A5205}" type="presParOf" srcId="{E015BF6B-0064-489D-8FFF-1E6D281A3749}" destId="{C1F9918D-3165-412B-8077-C18BF5316F6A}" srcOrd="4" destOrd="0" presId="urn:microsoft.com/office/officeart/2005/8/layout/chevron1"/>
    <dgm:cxn modelId="{93F3C369-ECDD-457E-B02C-8022A5B03E35}" type="presParOf" srcId="{E015BF6B-0064-489D-8FFF-1E6D281A3749}" destId="{6D3BE1B5-01A7-459B-A0E0-765A9C4E1868}" srcOrd="5" destOrd="0" presId="urn:microsoft.com/office/officeart/2005/8/layout/chevron1"/>
    <dgm:cxn modelId="{BB26209B-0323-47D4-9775-4DCDBBF615F0}" type="presParOf" srcId="{E015BF6B-0064-489D-8FFF-1E6D281A3749}" destId="{2A437EE5-E357-4D1F-AC8C-E0A3B0513724}" srcOrd="6" destOrd="0" presId="urn:microsoft.com/office/officeart/2005/8/layout/chevron1"/>
    <dgm:cxn modelId="{F7ADB498-BB1C-48C0-A429-58E3D19C406E}" type="presParOf" srcId="{E015BF6B-0064-489D-8FFF-1E6D281A3749}" destId="{6CD357BD-DDA6-4E18-9FC8-191CE4FA05DD}" srcOrd="7" destOrd="0" presId="urn:microsoft.com/office/officeart/2005/8/layout/chevron1"/>
    <dgm:cxn modelId="{E2342CF3-AB33-483B-A86E-F75DC1AB14B9}" type="presParOf" srcId="{E015BF6B-0064-489D-8FFF-1E6D281A3749}" destId="{AE162E83-DF71-4D95-93F2-6A0117DD965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0C565-71FD-4F49-9907-5BE81F2CFAC3}">
      <dsp:nvSpPr>
        <dsp:cNvPr id="0" name=""/>
        <dsp:cNvSpPr/>
      </dsp:nvSpPr>
      <dsp:spPr>
        <a:xfrm rot="5400000">
          <a:off x="5453125" y="-2249424"/>
          <a:ext cx="812800" cy="55148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Images, text documents, social networks, spatial data (GPS), time series data, transaction networks, gene networks, …</a:t>
          </a:r>
        </a:p>
      </dsp:txBody>
      <dsp:txXfrm rot="-5400000">
        <a:off x="3102101" y="141278"/>
        <a:ext cx="5475170" cy="733444"/>
      </dsp:txXfrm>
    </dsp:sp>
    <dsp:sp modelId="{79643949-9C52-1A47-8EB9-A09227D158EE}">
      <dsp:nvSpPr>
        <dsp:cNvPr id="0" name=""/>
        <dsp:cNvSpPr/>
      </dsp:nvSpPr>
      <dsp:spPr>
        <a:xfrm>
          <a:off x="0" y="0"/>
          <a:ext cx="3102102" cy="101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Data</a:t>
          </a:r>
          <a:endParaRPr lang="en-GB" sz="5400" kern="1200" dirty="0"/>
        </a:p>
      </dsp:txBody>
      <dsp:txXfrm>
        <a:off x="49597" y="49597"/>
        <a:ext cx="3002908" cy="9168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u="none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u="none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u="none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0C565-71FD-4F49-9907-5BE81F2CFAC3}">
      <dsp:nvSpPr>
        <dsp:cNvPr id="0" name=""/>
        <dsp:cNvSpPr/>
      </dsp:nvSpPr>
      <dsp:spPr>
        <a:xfrm rot="5400000">
          <a:off x="5385579" y="-2144251"/>
          <a:ext cx="1001110" cy="55398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Clustering, Community detection, Association rules, Classification, Neural Networks, Graph algorithms …</a:t>
          </a:r>
        </a:p>
      </dsp:txBody>
      <dsp:txXfrm rot="-5400000">
        <a:off x="3116189" y="174009"/>
        <a:ext cx="5491021" cy="903370"/>
      </dsp:txXfrm>
    </dsp:sp>
    <dsp:sp modelId="{79643949-9C52-1A47-8EB9-A09227D158EE}">
      <dsp:nvSpPr>
        <dsp:cNvPr id="0" name=""/>
        <dsp:cNvSpPr/>
      </dsp:nvSpPr>
      <dsp:spPr>
        <a:xfrm>
          <a:off x="0" y="0"/>
          <a:ext cx="3116189" cy="12513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Data analytics</a:t>
          </a:r>
        </a:p>
      </dsp:txBody>
      <dsp:txXfrm>
        <a:off x="61088" y="61088"/>
        <a:ext cx="2994013" cy="112921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u="none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u="none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u="none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0C565-71FD-4F49-9907-5BE81F2CFAC3}">
      <dsp:nvSpPr>
        <dsp:cNvPr id="0" name=""/>
        <dsp:cNvSpPr/>
      </dsp:nvSpPr>
      <dsp:spPr>
        <a:xfrm rot="5400000">
          <a:off x="5453125" y="-2249424"/>
          <a:ext cx="812800" cy="55148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Hadoop, MapReduce, Spark, Hive, RDBMS, KV database, Graph database, …</a:t>
          </a:r>
        </a:p>
      </dsp:txBody>
      <dsp:txXfrm rot="-5400000">
        <a:off x="3102101" y="141278"/>
        <a:ext cx="5475170" cy="733444"/>
      </dsp:txXfrm>
    </dsp:sp>
    <dsp:sp modelId="{79643949-9C52-1A47-8EB9-A09227D158EE}">
      <dsp:nvSpPr>
        <dsp:cNvPr id="0" name=""/>
        <dsp:cNvSpPr/>
      </dsp:nvSpPr>
      <dsp:spPr>
        <a:xfrm>
          <a:off x="0" y="0"/>
          <a:ext cx="3102102" cy="101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Computational infrastructures</a:t>
          </a:r>
        </a:p>
      </dsp:txBody>
      <dsp:txXfrm>
        <a:off x="49597" y="49597"/>
        <a:ext cx="3002908" cy="916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0C565-71FD-4F49-9907-5BE81F2CFAC3}">
      <dsp:nvSpPr>
        <dsp:cNvPr id="0" name=""/>
        <dsp:cNvSpPr/>
      </dsp:nvSpPr>
      <dsp:spPr>
        <a:xfrm rot="5400000">
          <a:off x="5453125" y="-2249424"/>
          <a:ext cx="812800" cy="55148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FinTech, Smart City, Bioinformatics, Social Media, Tourism, Transportation, ……</a:t>
          </a:r>
        </a:p>
      </dsp:txBody>
      <dsp:txXfrm rot="-5400000">
        <a:off x="3102101" y="141278"/>
        <a:ext cx="5475170" cy="733444"/>
      </dsp:txXfrm>
    </dsp:sp>
    <dsp:sp modelId="{79643949-9C52-1A47-8EB9-A09227D158EE}">
      <dsp:nvSpPr>
        <dsp:cNvPr id="0" name=""/>
        <dsp:cNvSpPr/>
      </dsp:nvSpPr>
      <dsp:spPr>
        <a:xfrm>
          <a:off x="0" y="0"/>
          <a:ext cx="3102102" cy="101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Applications</a:t>
          </a:r>
        </a:p>
      </dsp:txBody>
      <dsp:txXfrm>
        <a:off x="49597" y="49597"/>
        <a:ext cx="3002908" cy="9168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u="sng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Prepare</a:t>
          </a:r>
          <a:endParaRPr lang="en-US" sz="2300" kern="1200" dirty="0"/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55D1B-4ECD-4411-A10E-CD85801DF838}">
      <dsp:nvSpPr>
        <dsp:cNvPr id="0" name=""/>
        <dsp:cNvSpPr/>
      </dsp:nvSpPr>
      <dsp:spPr>
        <a:xfrm>
          <a:off x="2207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Acquire</a:t>
          </a:r>
        </a:p>
      </dsp:txBody>
      <dsp:txXfrm>
        <a:off x="395163" y="242044"/>
        <a:ext cx="1178868" cy="785911"/>
      </dsp:txXfrm>
    </dsp:sp>
    <dsp:sp modelId="{975439D0-08F5-41D0-B407-5B0CBD575CC2}">
      <dsp:nvSpPr>
        <dsp:cNvPr id="0" name=""/>
        <dsp:cNvSpPr/>
      </dsp:nvSpPr>
      <dsp:spPr>
        <a:xfrm>
          <a:off x="1770508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Prepare</a:t>
          </a:r>
        </a:p>
      </dsp:txBody>
      <dsp:txXfrm>
        <a:off x="2163464" y="242044"/>
        <a:ext cx="1178868" cy="785911"/>
      </dsp:txXfrm>
    </dsp:sp>
    <dsp:sp modelId="{C1F9918D-3165-412B-8077-C18BF5316F6A}">
      <dsp:nvSpPr>
        <dsp:cNvPr id="0" name=""/>
        <dsp:cNvSpPr/>
      </dsp:nvSpPr>
      <dsp:spPr>
        <a:xfrm>
          <a:off x="3538810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</a:t>
          </a:r>
        </a:p>
      </dsp:txBody>
      <dsp:txXfrm>
        <a:off x="3931766" y="242044"/>
        <a:ext cx="1178868" cy="785911"/>
      </dsp:txXfrm>
    </dsp:sp>
    <dsp:sp modelId="{2A437EE5-E357-4D1F-AC8C-E0A3B0513724}">
      <dsp:nvSpPr>
        <dsp:cNvPr id="0" name=""/>
        <dsp:cNvSpPr/>
      </dsp:nvSpPr>
      <dsp:spPr>
        <a:xfrm>
          <a:off x="5307111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</a:t>
          </a:r>
        </a:p>
      </dsp:txBody>
      <dsp:txXfrm>
        <a:off x="5700067" y="242044"/>
        <a:ext cx="1178868" cy="785911"/>
      </dsp:txXfrm>
    </dsp:sp>
    <dsp:sp modelId="{AE162E83-DF71-4D95-93F2-6A0117DD9652}">
      <dsp:nvSpPr>
        <dsp:cNvPr id="0" name=""/>
        <dsp:cNvSpPr/>
      </dsp:nvSpPr>
      <dsp:spPr>
        <a:xfrm>
          <a:off x="7075413" y="242044"/>
          <a:ext cx="1964779" cy="78591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7468369" y="242044"/>
        <a:ext cx="1178868" cy="785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FDD70-3DCC-264A-B37A-9647EF3B5F8A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9AF3B-B94F-D847-BAE8-4FD7FB2B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69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3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1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2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7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84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51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30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3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04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20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96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31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34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74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91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21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55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28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23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30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88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66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39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89F34-896C-214F-EF1B-36D4151FD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A061E-2182-B1FD-A64E-4E8E0D1E6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A7DE1-B783-2D5D-AFEC-94B39F538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3A22B-A5EF-DA9D-E760-8078767A0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46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86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99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8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84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93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78C29-CA1C-9FC8-E5C2-785C2EE7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9BDF6-9497-8749-9AD2-9F0082218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955EA-3B6C-CE3B-2CF2-F4E63452A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2C111-E2E0-CDB9-47E2-EB655D5C8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93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520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61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021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51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3839B-7029-BB5E-D09E-C357E398C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6CAD5-4E51-98AC-F894-564BEB5DF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805F1-40AC-4FBF-23F7-5DDF3AD1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DCEFD-901D-032A-7D7D-C06D53084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190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9AF3B-B94F-D847-BAE8-4FD7FB2BD2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36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91CC2-7AFC-C94B-9C2E-333D495FB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1FF99-A970-E3A2-4E84-28EB43006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FA519-5368-5576-22E2-60F039F4C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39007-81E9-8425-7DAD-2B2442939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45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0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48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DACC1-8B47-4BB8-AA86-BF4BD66276A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3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ilding with a sign in front of it&#10;&#10;Description automatically generated">
            <a:extLst>
              <a:ext uri="{FF2B5EF4-FFF2-40B4-BE49-F238E27FC236}">
                <a16:creationId xmlns:a16="http://schemas.microsoft.com/office/drawing/2014/main" id="{5D80C813-3694-45E8-835C-B3A3DA96B0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11B36A-425C-DC73-5997-1D790C9CB308}"/>
              </a:ext>
            </a:extLst>
          </p:cNvPr>
          <p:cNvSpPr/>
          <p:nvPr userDrawn="1"/>
        </p:nvSpPr>
        <p:spPr>
          <a:xfrm>
            <a:off x="-1" y="0"/>
            <a:ext cx="454824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5E59D-0672-B368-DB62-6648B7602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3779837" cy="260106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0C90D-D52C-E04D-604B-1CA54FCA2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528219"/>
            <a:ext cx="3779837" cy="220741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D60DF-61B4-984F-5327-449A277CAF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83309"/>
            <a:ext cx="2743200" cy="52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C6F22F-4059-3F56-124C-DD41E2E579F6}"/>
              </a:ext>
            </a:extLst>
          </p:cNvPr>
          <p:cNvSpPr/>
          <p:nvPr userDrawn="1"/>
        </p:nvSpPr>
        <p:spPr>
          <a:xfrm>
            <a:off x="0" y="-1"/>
            <a:ext cx="12192000" cy="169843"/>
          </a:xfrm>
          <a:prstGeom prst="rect">
            <a:avLst/>
          </a:prstGeom>
          <a:solidFill>
            <a:srgbClr val="AB0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3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A63A1-01D6-6EC5-7445-0FD468C0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7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3675661-8362-1240-B84A-D0A4A8387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A053-4AB5-C558-EEDA-E513BEA8B1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A02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D840BA-EF43-0B11-74A7-7E3C2D0729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5762" y="156642"/>
            <a:ext cx="521276" cy="521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99ECE-5D8A-E605-1A2F-FC515A74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6F6052-344E-93D5-917D-548968862E3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4962" y="1032641"/>
            <a:ext cx="11522075" cy="5321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79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A63A1-01D6-6EC5-7445-0FD468C0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7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3675661-8362-1240-B84A-D0A4A8387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A053-4AB5-C558-EEDA-E513BEA8B1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A02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D840BA-EF43-0B11-74A7-7E3C2D0729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5762" y="156642"/>
            <a:ext cx="521276" cy="521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99ECE-5D8A-E605-1A2F-FC515A74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41EB-FCBD-7210-4983-D0F89569A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2" y="1253331"/>
            <a:ext cx="550616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ED51E-253E-BFE8-E9CB-346CE7A7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876" y="1250156"/>
            <a:ext cx="550616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446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A63A1-01D6-6EC5-7445-0FD468C0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7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3675661-8362-1240-B84A-D0A4A8387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A053-4AB5-C558-EEDA-E513BEA8B1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A02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D840BA-EF43-0B11-74A7-7E3C2D0729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5762" y="156642"/>
            <a:ext cx="521276" cy="521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99ECE-5D8A-E605-1A2F-FC515A74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32B7CB-76D8-D837-4ACA-9173C7153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8028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57E4D6E-A6EE-1DF1-4325-E5C11766E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04192"/>
            <a:ext cx="5157787" cy="4688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3BD156B-4A18-B3C9-87F1-08B4571B9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8028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16030A6-A0F7-9CC2-B1B7-81BEBAEEA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4192"/>
            <a:ext cx="5183188" cy="4688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8223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A63A1-01D6-6EC5-7445-0FD468C0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7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3675661-8362-1240-B84A-D0A4A8387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9A053-4AB5-C558-EEDA-E513BEA8B1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A02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D840BA-EF43-0B11-74A7-7E3C2D0729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5762" y="156642"/>
            <a:ext cx="521276" cy="521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99ECE-5D8A-E605-1A2F-FC515A74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35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7EC8E-9DF5-76A4-B67D-C9B9083056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5762" y="156642"/>
            <a:ext cx="521276" cy="5212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E85B7C-0E87-F6C4-468C-01E5B0F7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7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3675661-8362-1240-B84A-D0A4A8387C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89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7EC8E-9DF5-76A4-B67D-C9B9083056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5762" y="156642"/>
            <a:ext cx="521276" cy="5212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E85B7C-0E87-F6C4-468C-01E5B0F7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7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3675661-8362-1240-B84A-D0A4A8387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0B1F6-24DC-8ADF-4D17-7E63EB15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76AA-500D-B377-6BD9-17C60990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5E8C4-09A5-DCB7-75C6-C5D696EE1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5083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77EC8E-9DF5-76A4-B67D-C9B9083056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5762" y="156642"/>
            <a:ext cx="521276" cy="5212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E85B7C-0E87-F6C4-468C-01E5B0F7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7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3675661-8362-1240-B84A-D0A4A8387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43ADFF-D331-8564-A196-09BE72E7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C595F0D-F2A2-BA13-454B-8D63D5D50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A6F71CC-B966-0411-ACA0-6562FD3B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1311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19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DE7B-D1DB-42E7-B09B-2E1D01560C9C}" type="datetimeFigureOut">
              <a:rPr lang="en-US" smtClean="0"/>
              <a:t>1/9/2026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8E5F-F7E2-4133-9018-4CE3D7F894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uilding with a large round top&#10;&#10;Description automatically generated with medium confidence">
            <a:extLst>
              <a:ext uri="{FF2B5EF4-FFF2-40B4-BE49-F238E27FC236}">
                <a16:creationId xmlns:a16="http://schemas.microsoft.com/office/drawing/2014/main" id="{DDA0E6EE-18DA-DE69-0A9C-2C702C6EAA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11B36A-425C-DC73-5997-1D790C9CB308}"/>
              </a:ext>
            </a:extLst>
          </p:cNvPr>
          <p:cNvSpPr/>
          <p:nvPr userDrawn="1"/>
        </p:nvSpPr>
        <p:spPr>
          <a:xfrm>
            <a:off x="-1" y="0"/>
            <a:ext cx="454824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5E59D-0672-B368-DB62-6648B7602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3779837" cy="260106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0C90D-D52C-E04D-604B-1CA54FCA2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528219"/>
            <a:ext cx="3779837" cy="220741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D60DF-61B4-984F-5327-449A277CAF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83309"/>
            <a:ext cx="2743200" cy="52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C6F22F-4059-3F56-124C-DD41E2E579F6}"/>
              </a:ext>
            </a:extLst>
          </p:cNvPr>
          <p:cNvSpPr/>
          <p:nvPr userDrawn="1"/>
        </p:nvSpPr>
        <p:spPr>
          <a:xfrm>
            <a:off x="0" y="-1"/>
            <a:ext cx="12192000" cy="169843"/>
          </a:xfrm>
          <a:prstGeom prst="rect">
            <a:avLst/>
          </a:prstGeom>
          <a:solidFill>
            <a:srgbClr val="AB0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5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pos="746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B653E7CC-199B-D8A1-326C-977A03AAED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11B36A-425C-DC73-5997-1D790C9CB308}"/>
              </a:ext>
            </a:extLst>
          </p:cNvPr>
          <p:cNvSpPr/>
          <p:nvPr userDrawn="1"/>
        </p:nvSpPr>
        <p:spPr>
          <a:xfrm>
            <a:off x="-1" y="0"/>
            <a:ext cx="454824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5E59D-0672-B368-DB62-6648B7602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3779837" cy="260106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0C90D-D52C-E04D-604B-1CA54FCA2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528219"/>
            <a:ext cx="3779837" cy="220741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D60DF-61B4-984F-5327-449A277CAF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83309"/>
            <a:ext cx="2743200" cy="52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C6F22F-4059-3F56-124C-DD41E2E579F6}"/>
              </a:ext>
            </a:extLst>
          </p:cNvPr>
          <p:cNvSpPr/>
          <p:nvPr userDrawn="1"/>
        </p:nvSpPr>
        <p:spPr>
          <a:xfrm>
            <a:off x="0" y="-1"/>
            <a:ext cx="12192000" cy="169843"/>
          </a:xfrm>
          <a:prstGeom prst="rect">
            <a:avLst/>
          </a:prstGeom>
          <a:solidFill>
            <a:srgbClr val="AB0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0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pos="746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trees around it&#10;&#10;Description automatically generated">
            <a:extLst>
              <a:ext uri="{FF2B5EF4-FFF2-40B4-BE49-F238E27FC236}">
                <a16:creationId xmlns:a16="http://schemas.microsoft.com/office/drawing/2014/main" id="{A9394564-C6E2-197B-5D0B-99D649EA80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11B36A-425C-DC73-5997-1D790C9CB308}"/>
              </a:ext>
            </a:extLst>
          </p:cNvPr>
          <p:cNvSpPr/>
          <p:nvPr userDrawn="1"/>
        </p:nvSpPr>
        <p:spPr>
          <a:xfrm>
            <a:off x="-1" y="0"/>
            <a:ext cx="454824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5E59D-0672-B368-DB62-6648B7602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3779837" cy="260106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0C90D-D52C-E04D-604B-1CA54FCA2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528219"/>
            <a:ext cx="3779837" cy="220741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D60DF-61B4-984F-5327-449A277CAF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83309"/>
            <a:ext cx="2743200" cy="52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C6F22F-4059-3F56-124C-DD41E2E579F6}"/>
              </a:ext>
            </a:extLst>
          </p:cNvPr>
          <p:cNvSpPr/>
          <p:nvPr userDrawn="1"/>
        </p:nvSpPr>
        <p:spPr>
          <a:xfrm>
            <a:off x="0" y="-1"/>
            <a:ext cx="12192000" cy="169843"/>
          </a:xfrm>
          <a:prstGeom prst="rect">
            <a:avLst/>
          </a:prstGeom>
          <a:solidFill>
            <a:srgbClr val="AB0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3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pos="74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a green lawn&#10;&#10;Description automatically generated">
            <a:extLst>
              <a:ext uri="{FF2B5EF4-FFF2-40B4-BE49-F238E27FC236}">
                <a16:creationId xmlns:a16="http://schemas.microsoft.com/office/drawing/2014/main" id="{9C6B4DD1-34B8-A972-A942-788219B958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11B36A-425C-DC73-5997-1D790C9CB308}"/>
              </a:ext>
            </a:extLst>
          </p:cNvPr>
          <p:cNvSpPr/>
          <p:nvPr userDrawn="1"/>
        </p:nvSpPr>
        <p:spPr>
          <a:xfrm>
            <a:off x="-1" y="0"/>
            <a:ext cx="4548249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5E59D-0672-B368-DB62-6648B7602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3779837" cy="260106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0C90D-D52C-E04D-604B-1CA54FCA2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528219"/>
            <a:ext cx="3779837" cy="220741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D60DF-61B4-984F-5327-449A277CAF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83309"/>
            <a:ext cx="2743200" cy="52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C6F22F-4059-3F56-124C-DD41E2E579F6}"/>
              </a:ext>
            </a:extLst>
          </p:cNvPr>
          <p:cNvSpPr/>
          <p:nvPr userDrawn="1"/>
        </p:nvSpPr>
        <p:spPr>
          <a:xfrm>
            <a:off x="0" y="-1"/>
            <a:ext cx="12192000" cy="169843"/>
          </a:xfrm>
          <a:prstGeom prst="rect">
            <a:avLst/>
          </a:prstGeom>
          <a:solidFill>
            <a:srgbClr val="AB06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26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pos="746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438ADA-D8A7-0572-32DE-9BA673BD013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A02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209747-B3DB-2E98-E1C4-B5F051C2B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3779837" cy="252010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A26012-97F3-BE2E-46F6-6EA49AC2C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447257"/>
            <a:ext cx="3779837" cy="220741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18847B-4EC9-DFAB-363A-9D2A1EAA93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23971"/>
            <a:ext cx="2957614" cy="566669"/>
          </a:xfrm>
          <a:prstGeom prst="rect">
            <a:avLst/>
          </a:prstGeom>
        </p:spPr>
      </p:pic>
      <p:pic>
        <p:nvPicPr>
          <p:cNvPr id="16" name="Picture 15" descr="A high angle view of a city&#10;&#10;Description automatically generated">
            <a:extLst>
              <a:ext uri="{FF2B5EF4-FFF2-40B4-BE49-F238E27FC236}">
                <a16:creationId xmlns:a16="http://schemas.microsoft.com/office/drawing/2014/main" id="{948047C9-3D76-C359-EEC2-4BE7CE4C49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2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438ADA-D8A7-0572-32DE-9BA673BD013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A02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209747-B3DB-2E98-E1C4-B5F051C2B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3779837" cy="252010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A26012-97F3-BE2E-46F6-6EA49AC2C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447257"/>
            <a:ext cx="3779837" cy="220741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18847B-4EC9-DFAB-363A-9D2A1EAA93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23971"/>
            <a:ext cx="2957614" cy="566669"/>
          </a:xfrm>
          <a:prstGeom prst="rect">
            <a:avLst/>
          </a:prstGeom>
        </p:spPr>
      </p:pic>
      <p:pic>
        <p:nvPicPr>
          <p:cNvPr id="3" name="Picture 2" descr="A group of people walking in a hallway&#10;&#10;Description automatically generated">
            <a:extLst>
              <a:ext uri="{FF2B5EF4-FFF2-40B4-BE49-F238E27FC236}">
                <a16:creationId xmlns:a16="http://schemas.microsoft.com/office/drawing/2014/main" id="{FA07A53A-BCAA-BC23-78CD-404210F851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6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438ADA-D8A7-0572-32DE-9BA673BD013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A02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209747-B3DB-2E98-E1C4-B5F051C2B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3779837" cy="252010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A26012-97F3-BE2E-46F6-6EA49AC2C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447257"/>
            <a:ext cx="3779837" cy="220741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18847B-4EC9-DFAB-363A-9D2A1EAA93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23971"/>
            <a:ext cx="2957614" cy="566669"/>
          </a:xfrm>
          <a:prstGeom prst="rect">
            <a:avLst/>
          </a:prstGeom>
        </p:spPr>
      </p:pic>
      <p:pic>
        <p:nvPicPr>
          <p:cNvPr id="4" name="Picture 3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6F3C80E6-EF2D-BA48-5D30-0A34C1D2B2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8257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4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18F0B0-6417-61DC-8304-451235A55F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709738"/>
            <a:ext cx="12192000" cy="4379912"/>
          </a:xfrm>
          <a:prstGeom prst="rect">
            <a:avLst/>
          </a:prstGeom>
          <a:solidFill>
            <a:srgbClr val="A02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DDAE99-0905-82C7-0F8A-B6C58D7A2B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7477128" y="1702437"/>
            <a:ext cx="4379911" cy="43799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05402C4-90A9-26ED-9BBB-BE4802C2C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3779837" cy="252010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4D0E96-3805-0EB9-047A-310844DE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447257"/>
            <a:ext cx="3779837" cy="220741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F6A0308-0FE5-3863-27B1-17FB98EA8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7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83675661-8362-1240-B84A-D0A4A8387C4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6D00C8-0970-8AC9-7A79-2988E07AA1F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383309"/>
            <a:ext cx="2743200" cy="5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2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74C7B-E6B1-186E-9F13-E5C5A8D8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65125"/>
            <a:ext cx="11522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89E19-F986-6DE0-30A0-7D9019138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3451-8E9B-7F0D-753E-93BA293B3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0B525-F718-D546-9CBE-8058F15CDD9E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0507D-5129-468B-0340-BD6972C1F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19567-E764-51F5-CBCC-86C34CADC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75661-8362-1240-B84A-D0A4A8387C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6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84" r:id="rId3"/>
    <p:sldLayoutId id="2147483685" r:id="rId4"/>
    <p:sldLayoutId id="2147483686" r:id="rId5"/>
    <p:sldLayoutId id="2147483674" r:id="rId6"/>
    <p:sldLayoutId id="2147483688" r:id="rId7"/>
    <p:sldLayoutId id="2147483689" r:id="rId8"/>
    <p:sldLayoutId id="2147483690" r:id="rId9"/>
    <p:sldLayoutId id="2147483675" r:id="rId10"/>
    <p:sldLayoutId id="2147483691" r:id="rId11"/>
    <p:sldLayoutId id="2147483692" r:id="rId12"/>
    <p:sldLayoutId id="2147483693" r:id="rId13"/>
    <p:sldLayoutId id="2147483679" r:id="rId14"/>
    <p:sldLayoutId id="2147483694" r:id="rId15"/>
    <p:sldLayoutId id="2147483695" r:id="rId16"/>
    <p:sldLayoutId id="21474836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youtube.com/watch?v=S4RL6prqtGQ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s://www.itdp.org/2017/11/20/smart-mobility-open-data/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JTHNobkh1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g7WjuFs8F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polyu.edu.h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feedzai.com/wp-content/uploads/2020/11/Feedzai-QuarterlyReport-Q42020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youtube.com/watch?v=fmjhpumzwOw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jpeg"/><Relationship Id="rId4" Type="http://schemas.openxmlformats.org/officeDocument/2006/relationships/image" Target="../media/image5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s://computer.howstuffworks.com/question599.htm" TargetMode="Externa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en.wikipedia.org/wiki/MNIST_databas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nriching-geo-located-tweets-by-associating-Foursquare-venue-category_fig1_26147423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researchgate.net/publication/261474239_From_Tweets_to_Semantic_Trajectories_Mining_Anomalous_Urban_Mobility_Patterns?_sg=_gVX6yvjNqQVrWs3D5OPGKAvUfq6RmSkVC-uHW8rbpC8HZIaADpjz9R0hQUe6thpNlKYl8HixMflCxWkW80BGteksTURbrRJig" TargetMode="Externa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diagramLayout" Target="../diagrams/layout6.xml"/><Relationship Id="rId7" Type="http://schemas.openxmlformats.org/officeDocument/2006/relationships/image" Target="../media/image84.em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86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8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9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9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diagramLayout" Target="../diagrams/layout16.xml"/><Relationship Id="rId7" Type="http://schemas.openxmlformats.org/officeDocument/2006/relationships/image" Target="../media/image92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92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image" Target="../media/image95.emf"/><Relationship Id="rId7" Type="http://schemas.openxmlformats.org/officeDocument/2006/relationships/diagramData" Target="../diagrams/data19.xml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microsoft.com/office/2007/relationships/diagramDrawing" Target="../diagrams/drawing19.xml"/><Relationship Id="rId5" Type="http://schemas.openxmlformats.org/officeDocument/2006/relationships/image" Target="../media/image97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96.emf"/><Relationship Id="rId9" Type="http://schemas.openxmlformats.org/officeDocument/2006/relationships/diagramQuickStyle" Target="../diagrams/quickStyle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0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6165E1-38CA-A1F9-FBAE-4CB7FDACE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908897"/>
            <a:ext cx="5659437" cy="2520103"/>
          </a:xfrm>
        </p:spPr>
        <p:txBody>
          <a:bodyPr/>
          <a:lstStyle/>
          <a:p>
            <a:r>
              <a:rPr lang="en-US" dirty="0"/>
              <a:t>COMP5434</a:t>
            </a:r>
            <a:br>
              <a:rPr lang="en-US" dirty="0"/>
            </a:br>
            <a:r>
              <a:rPr lang="en-US" dirty="0"/>
              <a:t>Big Data Computing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E9884F-B413-6B31-8FAC-1584CC4EF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447257"/>
            <a:ext cx="6556904" cy="220741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Zhang Chen</a:t>
            </a:r>
            <a:r>
              <a:rPr lang="zh-CN" altLang="en-US" dirty="0"/>
              <a:t>，</a:t>
            </a:r>
            <a:r>
              <a:rPr lang="en-US" altLang="zh-CN" dirty="0"/>
              <a:t>Jason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Department of Computing (COMP)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527CF-27D9-F8DA-6A0F-5F29065CA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F42B-A94B-D7D2-2967-88283A2E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The Era of Data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3E688-C4D3-F558-0753-73709A4A4250}"/>
              </a:ext>
            </a:extLst>
          </p:cNvPr>
          <p:cNvSpPr txBox="1">
            <a:spLocks/>
          </p:cNvSpPr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/>
              <a:t>Posts to social media sites</a:t>
            </a:r>
          </a:p>
          <a:p>
            <a:r>
              <a:rPr lang="en-US" sz="1900"/>
              <a:t>Digital pictures and videos</a:t>
            </a:r>
          </a:p>
          <a:p>
            <a:r>
              <a:rPr lang="en-US" sz="1900"/>
              <a:t>Software logs, cameras</a:t>
            </a:r>
          </a:p>
          <a:p>
            <a:r>
              <a:rPr lang="en-US" sz="1900"/>
              <a:t>Microphones</a:t>
            </a:r>
          </a:p>
          <a:p>
            <a:r>
              <a:rPr lang="en-US" sz="1900"/>
              <a:t>Sensing data</a:t>
            </a:r>
          </a:p>
          <a:p>
            <a:r>
              <a:rPr lang="en-US" sz="1900"/>
              <a:t>Scans of government documents</a:t>
            </a:r>
          </a:p>
          <a:p>
            <a:r>
              <a:rPr lang="en-US" sz="1900"/>
              <a:t>GPS trails</a:t>
            </a:r>
          </a:p>
          <a:p>
            <a:r>
              <a:rPr lang="en-US" sz="1900"/>
              <a:t>Purchase transaction records</a:t>
            </a:r>
          </a:p>
          <a:p>
            <a:r>
              <a:rPr lang="en-US" sz="1900"/>
              <a:t>Cell phone GPS signals</a:t>
            </a:r>
          </a:p>
          <a:p>
            <a:r>
              <a:rPr lang="en-US" sz="1900"/>
              <a:t>Traffic</a:t>
            </a:r>
          </a:p>
          <a:p>
            <a:r>
              <a:rPr lang="en-US" sz="1900"/>
              <a:t>...</a:t>
            </a:r>
          </a:p>
        </p:txBody>
      </p:sp>
      <p:pic>
        <p:nvPicPr>
          <p:cNvPr id="3" name="Picture 2" descr="Infographic: A Minute on the Internet in 2020 | Statista">
            <a:extLst>
              <a:ext uri="{FF2B5EF4-FFF2-40B4-BE49-F238E27FC236}">
                <a16:creationId xmlns:a16="http://schemas.microsoft.com/office/drawing/2014/main" id="{2D9A7CB9-AA56-6574-5437-9B4DE2C73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28287" y="1250156"/>
            <a:ext cx="4351338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8971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736B42-D77C-3FF2-D0AF-06D1FA9547C6}"/>
              </a:ext>
            </a:extLst>
          </p:cNvPr>
          <p:cNvSpPr txBox="1"/>
          <p:nvPr/>
        </p:nvSpPr>
        <p:spPr>
          <a:xfrm>
            <a:off x="334963" y="-2026"/>
            <a:ext cx="10637838" cy="802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is the New Oil</a:t>
            </a:r>
          </a:p>
        </p:txBody>
      </p:sp>
      <p:pic>
        <p:nvPicPr>
          <p:cNvPr id="3" name="Picture 2" descr="🤨 &quot;Data is the new oil.&quot;">
            <a:extLst>
              <a:ext uri="{FF2B5EF4-FFF2-40B4-BE49-F238E27FC236}">
                <a16:creationId xmlns:a16="http://schemas.microsoft.com/office/drawing/2014/main" id="{F1ED1E7D-4D42-140A-B551-E01A2FEDD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>
            <a:fillRect/>
          </a:stretch>
        </p:blipFill>
        <p:spPr bwMode="auto">
          <a:xfrm>
            <a:off x="1211102" y="1032641"/>
            <a:ext cx="9769795" cy="53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73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1BB0-9F71-E212-7255-DE5EDAD0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230516"/>
            <a:ext cx="10637838" cy="802125"/>
          </a:xfrm>
        </p:spPr>
        <p:txBody>
          <a:bodyPr/>
          <a:lstStyle/>
          <a:p>
            <a:r>
              <a:rPr lang="en-US" b="1" dirty="0"/>
              <a:t>Data Drives Artificial Intelligence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document with text and images&#10;&#10;Description automatically generated">
            <a:extLst>
              <a:ext uri="{FF2B5EF4-FFF2-40B4-BE49-F238E27FC236}">
                <a16:creationId xmlns:a16="http://schemas.microsoft.com/office/drawing/2014/main" id="{B7ABE14E-B881-DD40-B3F6-8AA720B5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630"/>
          <a:stretch/>
        </p:blipFill>
        <p:spPr>
          <a:xfrm>
            <a:off x="7235448" y="2084035"/>
            <a:ext cx="3800212" cy="2162955"/>
          </a:xfrm>
          <a:prstGeom prst="rect">
            <a:avLst/>
          </a:prstGeom>
        </p:spPr>
      </p:pic>
      <p:pic>
        <p:nvPicPr>
          <p:cNvPr id="5" name="Picture 4" descr="A graph of a graph of a number of datasets&#10;&#10;Description automatically generated with medium confidence">
            <a:extLst>
              <a:ext uri="{FF2B5EF4-FFF2-40B4-BE49-F238E27FC236}">
                <a16:creationId xmlns:a16="http://schemas.microsoft.com/office/drawing/2014/main" id="{198EC722-98C0-C89B-BBAC-8042E12AB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19" y="4226698"/>
            <a:ext cx="5627442" cy="1850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8301C-010D-F3E0-3127-63F1D79C01C3}"/>
              </a:ext>
            </a:extLst>
          </p:cNvPr>
          <p:cNvSpPr txBox="1"/>
          <p:nvPr/>
        </p:nvSpPr>
        <p:spPr>
          <a:xfrm>
            <a:off x="7987660" y="616819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A0A0A"/>
                </a:solidFill>
                <a:effectLst/>
                <a:latin typeface="Google Sans"/>
              </a:rPr>
              <a:t>published on </a:t>
            </a:r>
            <a:r>
              <a:rPr lang="en-US" sz="1100" b="0" i="0" dirty="0" err="1">
                <a:solidFill>
                  <a:srgbClr val="0A0A0A"/>
                </a:solidFill>
                <a:effectLst/>
                <a:latin typeface="Google Sans"/>
              </a:rPr>
              <a:t>arXiv</a:t>
            </a:r>
            <a:r>
              <a:rPr lang="en-US" sz="1100" b="0" i="0" dirty="0">
                <a:solidFill>
                  <a:srgbClr val="0A0A0A"/>
                </a:solidFill>
                <a:effectLst/>
                <a:latin typeface="Google Sans"/>
              </a:rPr>
              <a:t> in January 2020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5ED39-7DE3-2004-1E41-48AF6505CBE6}"/>
              </a:ext>
            </a:extLst>
          </p:cNvPr>
          <p:cNvSpPr txBox="1"/>
          <p:nvPr/>
        </p:nvSpPr>
        <p:spPr>
          <a:xfrm>
            <a:off x="6209407" y="1437704"/>
            <a:ext cx="6148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groundbreaking discovery of “Scaling Law”</a:t>
            </a:r>
          </a:p>
          <a:p>
            <a:endParaRPr lang="en-US" dirty="0"/>
          </a:p>
        </p:txBody>
      </p:sp>
      <p:pic>
        <p:nvPicPr>
          <p:cNvPr id="8" name="Picture 2" descr="Artificial intelligence techniques vs. data volume. | Download Scientific  Diagram">
            <a:extLst>
              <a:ext uri="{FF2B5EF4-FFF2-40B4-BE49-F238E27FC236}">
                <a16:creationId xmlns:a16="http://schemas.microsoft.com/office/drawing/2014/main" id="{D559485E-5D62-15B6-73D4-8BFBC5A5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9" y="1978809"/>
            <a:ext cx="5458545" cy="364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6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1495-6E8C-0E08-DD1E-4359D607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“Big”?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DD261-D630-08C7-9F5B-C7850BCEF134}"/>
              </a:ext>
            </a:extLst>
          </p:cNvPr>
          <p:cNvSpPr txBox="1"/>
          <p:nvPr/>
        </p:nvSpPr>
        <p:spPr>
          <a:xfrm>
            <a:off x="1144801" y="1467844"/>
            <a:ext cx="32614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“Big</a:t>
            </a:r>
            <a:r>
              <a:rPr lang="en-US" sz="3200" b="1" dirty="0"/>
              <a:t> Data” </a:t>
            </a:r>
          </a:p>
          <a:p>
            <a:pPr algn="ctr"/>
            <a:r>
              <a:rPr lang="en-US" sz="3200" b="1" dirty="0"/>
              <a:t>---&gt;  </a:t>
            </a:r>
          </a:p>
          <a:p>
            <a:pPr algn="ctr"/>
            <a:r>
              <a:rPr lang="en-US" sz="3200" b="1" dirty="0"/>
              <a:t>“</a:t>
            </a:r>
            <a:r>
              <a:rPr lang="en-US" sz="3200" b="1" dirty="0">
                <a:solidFill>
                  <a:schemeClr val="accent1"/>
                </a:solidFill>
              </a:rPr>
              <a:t>Large</a:t>
            </a:r>
            <a:r>
              <a:rPr lang="en-US" sz="3200" b="1" dirty="0"/>
              <a:t> Model”</a:t>
            </a:r>
            <a:endParaRPr lang="en-US" sz="3200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61E0F63-EBFA-5158-B9A7-87E6FA3EAF3A}"/>
              </a:ext>
            </a:extLst>
          </p:cNvPr>
          <p:cNvSpPr/>
          <p:nvPr/>
        </p:nvSpPr>
        <p:spPr>
          <a:xfrm>
            <a:off x="325087" y="3529947"/>
            <a:ext cx="5439770" cy="1406768"/>
          </a:xfrm>
          <a:prstGeom prst="cloud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96533-DF1D-A3E1-5E33-79319531D23C}"/>
              </a:ext>
            </a:extLst>
          </p:cNvPr>
          <p:cNvSpPr txBox="1"/>
          <p:nvPr/>
        </p:nvSpPr>
        <p:spPr>
          <a:xfrm>
            <a:off x="1138861" y="4047975"/>
            <a:ext cx="5916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Why not </a:t>
            </a:r>
            <a:r>
              <a:rPr lang="zh-CN" altLang="en-US" sz="2400" b="1" dirty="0"/>
              <a:t>“</a:t>
            </a:r>
            <a:r>
              <a:rPr lang="en-US" altLang="zh-CN" sz="2400" b="1" dirty="0"/>
              <a:t>Large</a:t>
            </a:r>
            <a:r>
              <a:rPr lang="en-US" sz="2400" b="1" dirty="0"/>
              <a:t> Data”?</a:t>
            </a:r>
          </a:p>
        </p:txBody>
      </p:sp>
      <p:pic>
        <p:nvPicPr>
          <p:cNvPr id="7" name="Picture 4" descr="Confused, emoji, pondering, question marks, smiley icon - Download on  Iconfinder">
            <a:extLst>
              <a:ext uri="{FF2B5EF4-FFF2-40B4-BE49-F238E27FC236}">
                <a16:creationId xmlns:a16="http://schemas.microsoft.com/office/drawing/2014/main" id="{E9AECDF8-0DB8-4BF7-8BC2-E7C7F879C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7" y="4971305"/>
            <a:ext cx="1109693" cy="11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983B13C-DDFC-29B9-ACB0-C1EA9E0E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66" y="1597933"/>
            <a:ext cx="5268908" cy="49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78178-EDD2-EF22-C59C-7A6882907B49}"/>
              </a:ext>
            </a:extLst>
          </p:cNvPr>
          <p:cNvSpPr txBox="1"/>
          <p:nvPr/>
        </p:nvSpPr>
        <p:spPr>
          <a:xfrm>
            <a:off x="6284513" y="917125"/>
            <a:ext cx="7382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+mj-ea"/>
                <a:cs typeface="+mj-cs"/>
              </a:rPr>
              <a:t>"</a:t>
            </a:r>
            <a:r>
              <a:rPr 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Big</a:t>
            </a:r>
            <a:r>
              <a:rPr lang="en-US" sz="3200" b="1" dirty="0">
                <a:latin typeface="+mj-lt"/>
                <a:ea typeface="+mj-ea"/>
                <a:cs typeface="+mj-cs"/>
              </a:rPr>
              <a:t>" Describes a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30E56-6911-0058-6155-BB406E807CE4}"/>
              </a:ext>
            </a:extLst>
          </p:cNvPr>
          <p:cNvSpPr txBox="1"/>
          <p:nvPr/>
        </p:nvSpPr>
        <p:spPr>
          <a:xfrm>
            <a:off x="7571445" y="6396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chemeClr val="accent1"/>
                </a:solidFill>
                <a:effectLst/>
                <a:latin typeface="Georgia" panose="02040502050405020303" pitchFamily="18" charset="0"/>
              </a:rPr>
              <a:t>Big</a:t>
            </a:r>
            <a:r>
              <a:rPr 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Data: </a:t>
            </a:r>
            <a:r>
              <a:rPr lang="en-US" b="1" i="0" dirty="0">
                <a:solidFill>
                  <a:schemeClr val="accent1"/>
                </a:solidFill>
                <a:effectLst/>
                <a:latin typeface="Georgia" panose="02040502050405020303" pitchFamily="18" charset="0"/>
              </a:rPr>
              <a:t>Big</a:t>
            </a:r>
            <a:r>
              <a:rPr 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Problems?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9C98-33E7-B015-1674-9202D39B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Multidisciplinary Research</a:t>
            </a:r>
          </a:p>
        </p:txBody>
      </p:sp>
      <p:pic>
        <p:nvPicPr>
          <p:cNvPr id="4" name="Picture 2" descr="What is the Difference Between: Data Science, Data Mining and Machine  Learning | DIMENSIONLESS TECHNOLOGIES PVT.LTD.">
            <a:extLst>
              <a:ext uri="{FF2B5EF4-FFF2-40B4-BE49-F238E27FC236}">
                <a16:creationId xmlns:a16="http://schemas.microsoft.com/office/drawing/2014/main" id="{0A74923B-E7EE-ED84-B667-D3EEA1668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7655" y="3610222"/>
            <a:ext cx="3343946" cy="32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D38D3-3EE3-72B1-2CB5-1C3C66862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019128"/>
            <a:ext cx="443421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ow is machine learning different from AI and data science?- Edvancer  Eduventures">
            <a:extLst>
              <a:ext uri="{FF2B5EF4-FFF2-40B4-BE49-F238E27FC236}">
                <a16:creationId xmlns:a16="http://schemas.microsoft.com/office/drawing/2014/main" id="{EE14E790-3958-F04F-F7A7-89507C30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067" y="4689264"/>
            <a:ext cx="4337473" cy="216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14239-C792-AAFE-8E5D-BD2DB19054F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1" y="1203893"/>
            <a:ext cx="2590801" cy="24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5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3A22-3788-54A7-FE33-280E5DED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Outlines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2DAD3-4262-0810-E9B0-26E0BC70F4CF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I: Introduction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</a:t>
            </a:r>
            <a:r>
              <a:rPr lang="en-US" sz="2400" dirty="0">
                <a:solidFill>
                  <a:schemeClr val="accent1"/>
                </a:solidFill>
              </a:rPr>
              <a:t>What Drives Big Data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Characteristics of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Technology Towards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II: Basic Big Data Concepts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Concepts/Models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Big Data Process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Analytics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FD9F0BB-3A4A-439E-9DE0-13C411597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876" y="1250156"/>
            <a:ext cx="5506161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4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CBAD-3CBB-D31A-F43F-37F02C5D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ED749-1045-9683-F5C3-B0D0798C8F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04B56-273C-506B-77FC-7B7FE9F594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F775623A-32DC-3051-CE16-65412B07C9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480" y="1322027"/>
            <a:ext cx="6858000" cy="512834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615E49D-6E11-0B5C-CFF9-1BE1F135B2E2}"/>
              </a:ext>
            </a:extLst>
          </p:cNvPr>
          <p:cNvSpPr txBox="1">
            <a:spLocks/>
          </p:cNvSpPr>
          <p:nvPr/>
        </p:nvSpPr>
        <p:spPr>
          <a:xfrm>
            <a:off x="5689600" y="1252860"/>
            <a:ext cx="4718424" cy="20554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Optimizations and predictive analytics</a:t>
            </a:r>
          </a:p>
          <a:p>
            <a:r>
              <a:rPr lang="en-US" altLang="zh-TW" sz="1800" dirty="0"/>
              <a:t>Complex statistical analysis</a:t>
            </a:r>
          </a:p>
          <a:p>
            <a:r>
              <a:rPr lang="en-US" altLang="zh-TW" sz="1800" dirty="0"/>
              <a:t>All types of data, and many sources</a:t>
            </a:r>
          </a:p>
          <a:p>
            <a:r>
              <a:rPr lang="en-US" altLang="zh-TW" sz="1800" dirty="0"/>
              <a:t>Very large datasets</a:t>
            </a:r>
          </a:p>
          <a:p>
            <a:r>
              <a:rPr lang="en-US" altLang="zh-TW" sz="1800" dirty="0"/>
              <a:t>More of a real-time</a:t>
            </a:r>
            <a:endParaRPr lang="en-US" sz="18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40AE7B-8C94-F66A-45EB-75C7D203EC60}"/>
              </a:ext>
            </a:extLst>
          </p:cNvPr>
          <p:cNvSpPr txBox="1">
            <a:spLocks/>
          </p:cNvSpPr>
          <p:nvPr/>
        </p:nvSpPr>
        <p:spPr bwMode="auto">
          <a:xfrm>
            <a:off x="6477000" y="3745991"/>
            <a:ext cx="4160520" cy="14073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0850" indent="-4508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Times New Roman" pitchFamily="18" charset="0"/>
              </a:defRPr>
            </a:lvl1pPr>
            <a:lvl2pPr marL="917575" indent="-3524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000000"/>
                </a:solidFill>
                <a:latin typeface="Calibri" panose="020F0502020204030204" pitchFamily="34" charset="0"/>
                <a:cs typeface="Times New Roman" pitchFamily="18" charset="0"/>
              </a:defRPr>
            </a:lvl2pPr>
            <a:lvl3pPr marL="1368425" indent="-3365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Calibri" panose="020F0502020204030204" pitchFamily="34" charset="0"/>
                <a:cs typeface="Times New Roman" pitchFamily="18" charset="0"/>
              </a:defRPr>
            </a:lvl3pPr>
            <a:lvl4pPr marL="1828800" indent="-3365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Calibri" panose="020F0502020204030204" pitchFamily="34" charset="0"/>
                <a:cs typeface="Times New Roman" pitchFamily="18" charset="0"/>
              </a:defRPr>
            </a:lvl4pPr>
            <a:lvl5pPr marL="2279650" indent="-330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Calibri" panose="020F0502020204030204" pitchFamily="34" charset="0"/>
                <a:cs typeface="Times New Roman" pitchFamily="18" charset="0"/>
              </a:defRPr>
            </a:lvl5pPr>
            <a:lvl6pPr marL="2736850" indent="-330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6pPr>
            <a:lvl7pPr marL="3194050" indent="-330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7pPr>
            <a:lvl8pPr marL="3651250" indent="-330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8pPr>
            <a:lvl9pPr marL="4108450" indent="-330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zh-TW" sz="1800" kern="0" dirty="0">
                <a:solidFill>
                  <a:schemeClr val="tx1"/>
                </a:solidFill>
                <a:latin typeface="+mj-lt"/>
              </a:rPr>
              <a:t>Ad-hoc querying and reporting</a:t>
            </a:r>
          </a:p>
          <a:p>
            <a:r>
              <a:rPr lang="en-US" altLang="zh-TW" sz="1800" kern="0" dirty="0">
                <a:solidFill>
                  <a:schemeClr val="tx1"/>
                </a:solidFill>
                <a:latin typeface="+mj-lt"/>
              </a:rPr>
              <a:t>Data mining techniques</a:t>
            </a:r>
          </a:p>
          <a:p>
            <a:r>
              <a:rPr lang="en-US" altLang="zh-TW" sz="1800" kern="0" dirty="0">
                <a:solidFill>
                  <a:schemeClr val="tx1"/>
                </a:solidFill>
                <a:latin typeface="+mj-lt"/>
              </a:rPr>
              <a:t>Structured data, typical sources</a:t>
            </a:r>
          </a:p>
          <a:p>
            <a:r>
              <a:rPr lang="en-US" altLang="zh-TW" sz="1800" kern="0" dirty="0">
                <a:solidFill>
                  <a:schemeClr val="tx1"/>
                </a:solidFill>
                <a:latin typeface="+mj-lt"/>
              </a:rPr>
              <a:t>Small to mid-size datasets</a:t>
            </a:r>
            <a:endParaRPr lang="en-US" sz="1800" kern="0" dirty="0">
              <a:latin typeface="+mj-lt"/>
            </a:endParaRPr>
          </a:p>
        </p:txBody>
      </p:sp>
      <p:cxnSp>
        <p:nvCxnSpPr>
          <p:cNvPr id="8" name="直线箭头连接符 10">
            <a:extLst>
              <a:ext uri="{FF2B5EF4-FFF2-40B4-BE49-F238E27FC236}">
                <a16:creationId xmlns:a16="http://schemas.microsoft.com/office/drawing/2014/main" id="{EF52EE42-229D-B483-BE12-99A361DA9A01}"/>
              </a:ext>
            </a:extLst>
          </p:cNvPr>
          <p:cNvCxnSpPr>
            <a:cxnSpLocks/>
          </p:cNvCxnSpPr>
          <p:nvPr/>
        </p:nvCxnSpPr>
        <p:spPr>
          <a:xfrm flipH="1">
            <a:off x="5264150" y="2152650"/>
            <a:ext cx="425450" cy="1111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线箭头连接符 10">
            <a:extLst>
              <a:ext uri="{FF2B5EF4-FFF2-40B4-BE49-F238E27FC236}">
                <a16:creationId xmlns:a16="http://schemas.microsoft.com/office/drawing/2014/main" id="{310DA398-CB96-D517-CA68-09B3DD75EF92}"/>
              </a:ext>
            </a:extLst>
          </p:cNvPr>
          <p:cNvCxnSpPr>
            <a:cxnSpLocks/>
          </p:cNvCxnSpPr>
          <p:nvPr/>
        </p:nvCxnSpPr>
        <p:spPr>
          <a:xfrm flipH="1">
            <a:off x="4983480" y="4424724"/>
            <a:ext cx="1493520" cy="344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58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72BC-C83F-D2FE-0A92-DC5BC539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 Categories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F937-3D8D-57D9-233B-5A26E57F0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35" y="1032641"/>
            <a:ext cx="8413729" cy="5321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3582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8CEC-4604-20B9-2B79-1D37C4E17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Customer Analysis</a:t>
            </a:r>
          </a:p>
        </p:txBody>
      </p:sp>
      <p:pic>
        <p:nvPicPr>
          <p:cNvPr id="3" name="图片 5">
            <a:extLst>
              <a:ext uri="{FF2B5EF4-FFF2-40B4-BE49-F238E27FC236}">
                <a16:creationId xmlns:a16="http://schemas.microsoft.com/office/drawing/2014/main" id="{5BC16B1B-33A6-E4B1-F0F6-E505D3E80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239614" y="1331693"/>
            <a:ext cx="9869679" cy="419461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15426-D4B5-C8AA-D5C0-8E75E6225639}"/>
              </a:ext>
            </a:extLst>
          </p:cNvPr>
          <p:cNvSpPr txBox="1"/>
          <p:nvPr/>
        </p:nvSpPr>
        <p:spPr>
          <a:xfrm>
            <a:off x="1239614" y="5886789"/>
            <a:ext cx="109523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“How Big Data Is Used In Amazon Recommendation Systems” </a:t>
            </a: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https://www.youtube.com/watch?v=S4RL6prqtGQ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574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52A6-3557-91F4-C51D-7E734AE3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7EC7F-B600-D7DF-D3E3-9AF8E58D23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520B3-FFB7-AC96-BB7B-E38689C871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C7272B6C-0144-211A-33BF-1713773E79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9619" y="1273427"/>
            <a:ext cx="8153400" cy="3618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FACE5-AAFB-F8E1-BAC4-CAFC307F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5" y="4985327"/>
            <a:ext cx="711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5CAC-66F5-ADA0-3918-88E62DBC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Basic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AD902-186E-7901-AC09-61071A2E2B2E}"/>
              </a:ext>
            </a:extLst>
          </p:cNvPr>
          <p:cNvSpPr txBox="1"/>
          <p:nvPr/>
        </p:nvSpPr>
        <p:spPr>
          <a:xfrm>
            <a:off x="211017" y="923131"/>
            <a:ext cx="10761784" cy="3871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Instructor: </a:t>
            </a:r>
            <a:r>
              <a:rPr lang="en-US" altLang="zh-CN" sz="2400" dirty="0"/>
              <a:t>Zhang Chen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E-Mail: </a:t>
            </a:r>
            <a:r>
              <a:rPr lang="en-US" sz="2400" u="sng" dirty="0"/>
              <a:t>jason-c.zhang@polyu.edu.hk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	I</a:t>
            </a:r>
            <a:r>
              <a:rPr lang="en-US" altLang="zh-CN" sz="2400" dirty="0"/>
              <a:t>nclude </a:t>
            </a:r>
            <a:r>
              <a:rPr lang="en-US" altLang="zh-CN" sz="2400" i="1" dirty="0"/>
              <a:t>[</a:t>
            </a:r>
            <a:r>
              <a:rPr lang="en-US" altLang="zh-CN" sz="2400" i="1" dirty="0">
                <a:solidFill>
                  <a:srgbClr val="C00000"/>
                </a:solidFill>
              </a:rPr>
              <a:t>COMP5434</a:t>
            </a:r>
            <a:r>
              <a:rPr lang="en-US" altLang="zh-CN" sz="2400" i="1" dirty="0"/>
              <a:t>]</a:t>
            </a:r>
            <a:r>
              <a:rPr lang="en-US" altLang="zh-CN" sz="2400" dirty="0"/>
              <a:t> in your subject. 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Office: PQ711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Lectures:  18:30 to 21:20 every Monday (every 50 mins +10mins break) 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Office Hour: Every Monday 15:00 – 17:00</a:t>
            </a:r>
            <a:r>
              <a:rPr lang="en-US" altLang="zh-CN" sz="2400" dirty="0"/>
              <a:t> </a:t>
            </a:r>
            <a:r>
              <a:rPr lang="en-US" sz="2400" dirty="0"/>
              <a:t>or by email appointment.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Our TAs: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Li </a:t>
            </a:r>
            <a:r>
              <a:rPr lang="en-US" sz="2400" dirty="0" err="1"/>
              <a:t>Huahang</a:t>
            </a:r>
            <a:r>
              <a:rPr lang="en-US" sz="2400" dirty="0"/>
              <a:t> hua-hang.li@connect.polyu.hk,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Sun Yanjie yanjie3.sun@connect.polyu.hk,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Hu Wentao wayne-wt.hu@connect.polyu.hk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CE166-11EC-A80B-129C-5A44A8A3EF37}"/>
              </a:ext>
            </a:extLst>
          </p:cNvPr>
          <p:cNvSpPr txBox="1"/>
          <p:nvPr/>
        </p:nvSpPr>
        <p:spPr>
          <a:xfrm>
            <a:off x="2645861" y="6488668"/>
            <a:ext cx="954613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Slides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shared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by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</a:rPr>
              <a:t>Jieming</a:t>
            </a:r>
            <a:r>
              <a:rPr lang="en-US" altLang="zh-CN" i="1" dirty="0">
                <a:solidFill>
                  <a:schemeClr val="tx1"/>
                </a:solidFill>
              </a:rPr>
              <a:t> Shi, </a:t>
            </a:r>
            <a:r>
              <a:rPr lang="en-US" altLang="zh-CN" i="1" dirty="0" err="1">
                <a:solidFill>
                  <a:schemeClr val="tx1"/>
                </a:solidFill>
              </a:rPr>
              <a:t>Hongcheng</a:t>
            </a:r>
            <a:r>
              <a:rPr lang="en-US" altLang="zh-CN" i="1" dirty="0">
                <a:solidFill>
                  <a:schemeClr val="tx1"/>
                </a:solidFill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</a:rPr>
              <a:t>Xie,Yang</a:t>
            </a:r>
            <a:r>
              <a:rPr lang="en-US" altLang="zh-CN" i="1" dirty="0">
                <a:solidFill>
                  <a:schemeClr val="tx1"/>
                </a:solidFill>
              </a:rPr>
              <a:t> Veronica Liu, modified by Zhang Chen 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7FD19B2-4228-2DCA-165F-77F7B683F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yanjie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Arial" panose="020B0604020202020204" pitchFamily="34" charset="0"/>
                <a:ea typeface="inherit"/>
              </a:rPr>
              <a:t>3.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sun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424242"/>
                </a:solidFill>
                <a:effectLst/>
                <a:latin typeface="Arial" panose="020B0604020202020204" pitchFamily="34" charset="0"/>
                <a:ea typeface="inherit"/>
              </a:rPr>
              <a:t>@connect.polyu.hk&gt;</a:t>
            </a: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5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00ED-9E50-EB74-9EA0-19C79C4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Information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FD310-F4BC-5A93-E3E4-7AB90650CF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1A195-3F7B-9D57-4A3A-52F08354A2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Dataminr Targets Communities of Color for Police">
            <a:extLst>
              <a:ext uri="{FF2B5EF4-FFF2-40B4-BE49-F238E27FC236}">
                <a16:creationId xmlns:a16="http://schemas.microsoft.com/office/drawing/2014/main" id="{804B058B-EC0F-F77F-2060-93B9C28AB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52" y="1191070"/>
            <a:ext cx="5421271" cy="406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3CA3FE-6757-56CA-7ED0-D40617B4EABE}"/>
              </a:ext>
            </a:extLst>
          </p:cNvPr>
          <p:cNvSpPr txBox="1"/>
          <p:nvPr/>
        </p:nvSpPr>
        <p:spPr>
          <a:xfrm>
            <a:off x="542365" y="5880095"/>
            <a:ext cx="6762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1B5E5C"/>
                </a:solidFill>
                <a:effectLst/>
                <a:latin typeface="Geneva" panose="020B0503030404040204" pitchFamily="34" charset="0"/>
              </a:rPr>
              <a:t>The AI Firm Turning 1M Real-Time Data Sources Into Actionable Intelligence</a:t>
            </a:r>
          </a:p>
        </p:txBody>
      </p:sp>
      <p:pic>
        <p:nvPicPr>
          <p:cNvPr id="7" name="Picture 8" descr="2024-07_general_video_crowdstrike-use-case">
            <a:extLst>
              <a:ext uri="{FF2B5EF4-FFF2-40B4-BE49-F238E27FC236}">
                <a16:creationId xmlns:a16="http://schemas.microsoft.com/office/drawing/2014/main" id="{392CF08D-7825-07B6-1A8F-05F743AF8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8" r="25581" b="6487"/>
          <a:stretch/>
        </p:blipFill>
        <p:spPr bwMode="auto">
          <a:xfrm>
            <a:off x="208563" y="1417986"/>
            <a:ext cx="6454589" cy="434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5B85FB-470F-0052-5A60-4A4840CCD575}"/>
              </a:ext>
            </a:extLst>
          </p:cNvPr>
          <p:cNvSpPr txBox="1"/>
          <p:nvPr/>
        </p:nvSpPr>
        <p:spPr>
          <a:xfrm>
            <a:off x="6770728" y="5326097"/>
            <a:ext cx="5421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volume/velocity: billions of public data inputs per day</a:t>
            </a:r>
            <a:endParaRPr lang="en-US" b="0" i="0" dirty="0"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latency : 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AI models on each inputs in 7.8 milliseconds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08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850C-B695-2E52-6BC3-DCC0910E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5116-658B-BC26-35AA-F5A4353ACA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A95E8-BD66-E64A-A810-043FB44C15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https://3gozaa3xxbpb499ejp30lxc8-wpengine.netdna-ssl.com/wp-content/uploads/2017/11/GIF3.gif">
            <a:hlinkClick r:id="rId2"/>
            <a:extLst>
              <a:ext uri="{FF2B5EF4-FFF2-40B4-BE49-F238E27FC236}">
                <a16:creationId xmlns:a16="http://schemas.microsoft.com/office/drawing/2014/main" id="{32C19C69-9C77-E666-CCDC-5C694F22A6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4955" y="1311276"/>
            <a:ext cx="9042091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9">
            <a:extLst>
              <a:ext uri="{FF2B5EF4-FFF2-40B4-BE49-F238E27FC236}">
                <a16:creationId xmlns:a16="http://schemas.microsoft.com/office/drawing/2014/main" id="{A12A054E-72DC-26DF-6035-00F3C195EB4C}"/>
              </a:ext>
            </a:extLst>
          </p:cNvPr>
          <p:cNvSpPr/>
          <p:nvPr/>
        </p:nvSpPr>
        <p:spPr>
          <a:xfrm>
            <a:off x="1524000" y="6042633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Taxi trajectories in New York City from Nov 15th to December 31st, in 2013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645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F6C3-C989-6373-2ADE-CC74DD2B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Transportation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212E5-27D8-F183-EE01-4CA2A2B8485A}"/>
              </a:ext>
            </a:extLst>
          </p:cNvPr>
          <p:cNvSpPr txBox="1"/>
          <p:nvPr/>
        </p:nvSpPr>
        <p:spPr>
          <a:xfrm>
            <a:off x="254877" y="1269389"/>
            <a:ext cx="58411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can observe the traffic patterns with such kind of data, like,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- which road is more likely to be congested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Improve the city mobility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- help design a better traffic light plan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- find out the road with the heaviest traffic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- guide the design of new bus route or a new metro line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</p:txBody>
      </p:sp>
      <p:pic>
        <p:nvPicPr>
          <p:cNvPr id="2052" name="Picture 4" descr="Managing Big Data to improve your fleet performance - WABCO Solution Centre">
            <a:extLst>
              <a:ext uri="{FF2B5EF4-FFF2-40B4-BE49-F238E27FC236}">
                <a16:creationId xmlns:a16="http://schemas.microsoft.com/office/drawing/2014/main" id="{6DE7F216-4D12-CEAD-1DE6-CCEA71B49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5" r="29498" b="-1"/>
          <a:stretch>
            <a:fillRect/>
          </a:stretch>
        </p:blipFill>
        <p:spPr bwMode="auto">
          <a:xfrm>
            <a:off x="6350876" y="1250156"/>
            <a:ext cx="5506161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1683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65B3-001B-1A48-1515-BF1C1059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AlphaGo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83F51-A879-B1B2-9BDC-59E09BCE9D93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AlphaGo learns from 30 million moves of 160 thousands games played by experts (5-9 dan) → </a:t>
            </a:r>
            <a:r>
              <a:rPr lang="en-US" sz="2400" b="1"/>
              <a:t>Big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AlphaGo uses deep learning and neural networks combined with Monte-Carlo tree search to decide the moves → </a:t>
            </a:r>
            <a:r>
              <a:rPr lang="en-US" sz="2400" b="1"/>
              <a:t>Analytics</a:t>
            </a:r>
          </a:p>
        </p:txBody>
      </p:sp>
      <p:pic>
        <p:nvPicPr>
          <p:cNvPr id="4" name="图片 9">
            <a:extLst>
              <a:ext uri="{FF2B5EF4-FFF2-40B4-BE49-F238E27FC236}">
                <a16:creationId xmlns:a16="http://schemas.microsoft.com/office/drawing/2014/main" id="{3F1F37B9-3C2C-ACA3-B708-FD347B803F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588" y="1250156"/>
            <a:ext cx="5322737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2930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65B3-001B-1A48-1515-BF1C1059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anchor="ctr">
            <a:normAutofit/>
          </a:bodyPr>
          <a:lstStyle/>
          <a:p>
            <a:r>
              <a:rPr lang="en-US" dirty="0"/>
              <a:t>AlphaGo</a:t>
            </a:r>
          </a:p>
        </p:txBody>
      </p:sp>
      <p:pic>
        <p:nvPicPr>
          <p:cNvPr id="5" name="图片 11">
            <a:extLst>
              <a:ext uri="{FF2B5EF4-FFF2-40B4-BE49-F238E27FC236}">
                <a16:creationId xmlns:a16="http://schemas.microsoft.com/office/drawing/2014/main" id="{081BDDA3-3E85-1FEC-51DB-703466A669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2961" y="1032641"/>
            <a:ext cx="10486076" cy="5321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8716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AD5C-8E9E-19ED-4229-E4968F0B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Pandemic Analysis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CA960-790D-0CCE-2CBD-E7D04145C317}"/>
              </a:ext>
            </a:extLst>
          </p:cNvPr>
          <p:cNvSpPr txBox="1"/>
          <p:nvPr/>
        </p:nvSpPr>
        <p:spPr>
          <a:xfrm>
            <a:off x="2415808" y="5882910"/>
            <a:ext cx="97761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https://www.youtube.com/watch?v=vJTHNobkh18</a:t>
            </a:r>
            <a:r>
              <a:rPr lang="en-US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19060-ED34-BB39-256C-E51AE3F1F5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592"/>
          <a:stretch>
            <a:fillRect/>
          </a:stretch>
        </p:blipFill>
        <p:spPr>
          <a:xfrm>
            <a:off x="2049035" y="1284937"/>
            <a:ext cx="7209693" cy="4351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760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AD5C-8E9E-19ED-4229-E4968F0B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Pandemic Analysis </a:t>
            </a:r>
          </a:p>
        </p:txBody>
      </p:sp>
      <p:pic>
        <p:nvPicPr>
          <p:cNvPr id="4" name="Picture 2" descr="Detecting INFLUENZa epidemics - Infodemiology">
            <a:extLst>
              <a:ext uri="{FF2B5EF4-FFF2-40B4-BE49-F238E27FC236}">
                <a16:creationId xmlns:a16="http://schemas.microsoft.com/office/drawing/2014/main" id="{86CA0D61-EB66-7E47-2684-EB077088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350" y="1338082"/>
            <a:ext cx="7620000" cy="502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56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528E-132B-A602-963A-3755B7D0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Google Flu Trend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90172-A413-FFFF-21C9-6DFD3E177A43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Google Flu Trends (GFT) was once held-up as the prototypical example of the power of big data.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A group of Data Scientists with little relevant expertise were able to predict the spread of flu across the continental United States.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More accurate than the “experts” at the Centre for Disease Control with their models built from expensive survey data.</a:t>
            </a:r>
          </a:p>
        </p:txBody>
      </p:sp>
      <p:pic>
        <p:nvPicPr>
          <p:cNvPr id="4" name="Picture 2" descr="Detecting INFLUENZa epidemics - Infodemiology">
            <a:extLst>
              <a:ext uri="{FF2B5EF4-FFF2-40B4-BE49-F238E27FC236}">
                <a16:creationId xmlns:a16="http://schemas.microsoft.com/office/drawing/2014/main" id="{D4C1DD01-3B8E-3322-8F32-CE9C19489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50876" y="1608792"/>
            <a:ext cx="5506161" cy="363406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09060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5C3B-1661-7BE6-86C8-CF711E4A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AlphaFold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369E9-DE42-DAAE-500B-D571453FCF20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To predict new protein structures that we haven’t found.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C</a:t>
            </a:r>
            <a:r>
              <a:rPr lang="en-US" sz="2400" b="0" i="0">
                <a:effectLst/>
              </a:rPr>
              <a:t>ustom-built Big Fantastic Database (BFD) of 65,983,866 protein families, covering 2 Billion protein sequences.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i="0">
                <a:effectLst/>
              </a:rPr>
              <a:t>“AlphaFold: The making of a scientific breakthrough”</a:t>
            </a:r>
            <a:endParaRPr lang="en-US" sz="240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https://www.youtube.com/watch?v=gg7WjuFs8F4</a:t>
            </a:r>
            <a:r>
              <a:rPr lang="en-US" sz="240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B13BA-B487-19DF-B126-DBF84A0B2A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82" r="2" b="45327"/>
          <a:stretch>
            <a:fillRect/>
          </a:stretch>
        </p:blipFill>
        <p:spPr>
          <a:xfrm>
            <a:off x="6350876" y="1250156"/>
            <a:ext cx="5506161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3389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D88D-4001-7A63-7279-BF272FEF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2D3EC-CDF2-900F-4AC9-58CFB6B5A21F}"/>
              </a:ext>
            </a:extLst>
          </p:cNvPr>
          <p:cNvSpPr txBox="1"/>
          <p:nvPr/>
        </p:nvSpPr>
        <p:spPr>
          <a:xfrm>
            <a:off x="2152651" y="1473469"/>
            <a:ext cx="7886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Treatment: Joint research between Google DeepMind and Moorfields Eye Hospital.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Eyecare professionals diagnose eye conditions by using optical coherence tomography (OCT) scans (over 1,000 a day at Moorfields alone)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Achieving expert error rate 5.5% comparably to the two best retina specialists (6.7% and 6.8% error rate)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4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5CAC-66F5-ADA0-3918-88E62DBC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About our online platform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AD902-186E-7901-AC09-61071A2E2B2E}"/>
              </a:ext>
            </a:extLst>
          </p:cNvPr>
          <p:cNvSpPr txBox="1"/>
          <p:nvPr/>
        </p:nvSpPr>
        <p:spPr>
          <a:xfrm>
            <a:off x="334962" y="1032641"/>
            <a:ext cx="11522075" cy="5321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altLang="zh-CN" sz="2400" dirty="0"/>
              <a:t>earning Platform (Blackboard): </a:t>
            </a:r>
            <a:r>
              <a:rPr lang="en-US" altLang="zh-CN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https://learn.polyu.edu.hk</a:t>
            </a:r>
            <a:endParaRPr lang="en-US" altLang="zh-CN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400" dirty="0"/>
              <a:t>Please check Blackboard </a:t>
            </a:r>
            <a:r>
              <a:rPr lang="en-US" altLang="zh-TW" sz="2400" b="1" dirty="0"/>
              <a:t>REGULARLY</a:t>
            </a:r>
            <a:r>
              <a:rPr lang="en-US" altLang="zh-TW" sz="2400" dirty="0"/>
              <a:t>!</a:t>
            </a:r>
          </a:p>
          <a:p>
            <a:pPr marL="457200" lvl="2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/>
              <a:t>- Announcements</a:t>
            </a:r>
          </a:p>
          <a:p>
            <a:pPr marL="457200" lvl="2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/>
              <a:t>- Lecture slides</a:t>
            </a:r>
          </a:p>
          <a:p>
            <a:pPr marL="457200" lvl="2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/>
              <a:t>- Assignments</a:t>
            </a:r>
          </a:p>
          <a:p>
            <a:pPr marL="457200" lvl="2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/>
              <a:t>- Project</a:t>
            </a:r>
          </a:p>
          <a:p>
            <a:pPr marL="457200" lvl="2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dirty="0"/>
              <a:t>- …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/>
              <a:t>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p.s.: Please also check our mailbox </a:t>
            </a:r>
            <a:r>
              <a:rPr lang="en-US" altLang="zh-CN" sz="2400" b="1" dirty="0"/>
              <a:t>REGULARLY</a:t>
            </a:r>
            <a:r>
              <a:rPr lang="en-US" altLang="zh-CN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0181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936-CD0C-4CE1-628C-C998A44F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Medicine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53803-99D5-A9C4-2F73-C555C66C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304" y="1269715"/>
            <a:ext cx="6711193" cy="50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06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04B2-53C2-F57C-9B26-A1114363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CityBrain</a:t>
            </a:r>
            <a:endParaRPr lang="en-US" dirty="0"/>
          </a:p>
        </p:txBody>
      </p:sp>
      <p:pic>
        <p:nvPicPr>
          <p:cNvPr id="3074" name="Picture 2" descr="A pivotal year for City Brain? and other Middle East AI News">
            <a:extLst>
              <a:ext uri="{FF2B5EF4-FFF2-40B4-BE49-F238E27FC236}">
                <a16:creationId xmlns:a16="http://schemas.microsoft.com/office/drawing/2014/main" id="{9789D001-C154-31ED-30BC-6955E8CA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2080259"/>
            <a:ext cx="5156200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F188B-3DCF-02DD-0470-BC7A01784C3D}"/>
              </a:ext>
            </a:extLst>
          </p:cNvPr>
          <p:cNvSpPr txBox="1"/>
          <p:nvPr/>
        </p:nvSpPr>
        <p:spPr>
          <a:xfrm>
            <a:off x="1771650" y="2717580"/>
            <a:ext cx="3822700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/>
              <a:t>Developed by Alibaba Group. </a:t>
            </a:r>
          </a:p>
          <a:p>
            <a:pPr>
              <a:spcBef>
                <a:spcPts val="900"/>
              </a:spcBef>
            </a:pPr>
            <a:r>
              <a:rPr lang="en-US" dirty="0" err="1"/>
              <a:t>CityBrain</a:t>
            </a:r>
            <a:r>
              <a:rPr lang="en-US" dirty="0"/>
              <a:t> systems have been adopted in Kuala Lumpur, the capital of Malaysia.</a:t>
            </a:r>
          </a:p>
        </p:txBody>
      </p:sp>
    </p:spTree>
    <p:extLst>
      <p:ext uri="{BB962C8B-B14F-4D97-AF65-F5344CB8AC3E}">
        <p14:creationId xmlns:p14="http://schemas.microsoft.com/office/powerpoint/2010/main" val="11978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7B5E-C450-D634-82AD-ED4F8BCD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FinTech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2770C-CAF9-9629-430C-E7AB6DD7A7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3335" y="1835641"/>
            <a:ext cx="8069130" cy="4066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4F9775-8FAF-A8CA-7AFE-3C34664C7D87}"/>
              </a:ext>
            </a:extLst>
          </p:cNvPr>
          <p:cNvSpPr txBox="1"/>
          <p:nvPr/>
        </p:nvSpPr>
        <p:spPr>
          <a:xfrm>
            <a:off x="1788386" y="6318251"/>
            <a:ext cx="6059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https://feedzai.com/wp-content/uploads/2020/11/Feedzai-QuarterlyReport-Q42020.pdf</a:t>
            </a:r>
            <a:r>
              <a:rPr lang="en-US" sz="1200" dirty="0"/>
              <a:t>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905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F8B3-C2C5-83C5-CA49-240F5A1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FinTech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919B8-655A-3751-2FDA-5130B1C8DC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1127079"/>
            <a:ext cx="8617424" cy="2548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83D276-CF29-90D1-2039-E0DA3D69693E}"/>
              </a:ext>
            </a:extLst>
          </p:cNvPr>
          <p:cNvSpPr txBox="1"/>
          <p:nvPr/>
        </p:nvSpPr>
        <p:spPr>
          <a:xfrm>
            <a:off x="2000250" y="4127501"/>
            <a:ext cx="34868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 insurance fraud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account opening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 anti-money laundering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Graph mining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transaction fraud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DE605-D0E4-FDED-1D10-900205BF1C4C}"/>
              </a:ext>
            </a:extLst>
          </p:cNvPr>
          <p:cNvSpPr txBox="1"/>
          <p:nvPr/>
        </p:nvSpPr>
        <p:spPr>
          <a:xfrm>
            <a:off x="6019801" y="6311154"/>
            <a:ext cx="4211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https://www.youtube.com/watch?v=fmjhpumzwOw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859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BD8C-06D4-3B37-1593-B3F9F2E0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M</a:t>
            </a:r>
            <a:r>
              <a:rPr lang="en-US" altLang="zh-CN" kern="1200">
                <a:latin typeface="+mj-lt"/>
                <a:ea typeface="+mj-ea"/>
                <a:cs typeface="+mj-cs"/>
              </a:rPr>
              <a:t>ore Big Data Applications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888509E6-BA28-62F0-E1BA-DB01D2D6FFD6}"/>
              </a:ext>
            </a:extLst>
          </p:cNvPr>
          <p:cNvSpPr/>
          <p:nvPr/>
        </p:nvSpPr>
        <p:spPr>
          <a:xfrm>
            <a:off x="6096000" y="1478756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12. Cybersecurity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13. Sensor Monitoring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14. Cellular Network Monitoring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15. Cloud Monitoring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16. Code Life Cycle Management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17. Traffic Navigation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18. Video Semantic Understanding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19. Genomic Medicine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20. Brain Network Analysis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21. …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26511B06-1E4A-BBD0-9B6A-16912F2706EF}"/>
              </a:ext>
            </a:extLst>
          </p:cNvPr>
          <p:cNvSpPr/>
          <p:nvPr/>
        </p:nvSpPr>
        <p:spPr>
          <a:xfrm>
            <a:off x="962281" y="1478756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1. Personalized Search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2. Recommendation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3. Commerce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4. Financial Analysis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5. Social Media Monitoring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6. Customer Analysis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7. Healthcare Analysis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8. Data Visualization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9. Near Earth Object Analysis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10. Anomaly Detection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/>
              <a:t>11.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840862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3A22-3788-54A7-FE33-280E5DED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Outlines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2DAD3-4262-0810-E9B0-26E0BC70F4CF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I: Introduction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What Drives Big Data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accent1"/>
                </a:solidFill>
              </a:rPr>
              <a:t>	- Characteristics of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Technology Towards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II: Basic Big Data Concepts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Concepts/Models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Big Data Process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Analytics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E9E4569-9231-F6FF-1459-0EFE9FB2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876" y="1250156"/>
            <a:ext cx="5506161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0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3F76-80CC-0597-BBAD-D3CAFD24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What is Big Data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19894-B12E-F7C6-EC28-D19AB8E78CB1}"/>
              </a:ext>
            </a:extLst>
          </p:cNvPr>
          <p:cNvSpPr txBox="1">
            <a:spLocks/>
          </p:cNvSpPr>
          <p:nvPr/>
        </p:nvSpPr>
        <p:spPr>
          <a:xfrm>
            <a:off x="713032" y="1499515"/>
            <a:ext cx="988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Definition from Wikipedia: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kumimoji="1" lang="en-US" altLang="zh-CN" dirty="0"/>
              <a:t>“Big data” is a field that treats ways to analyze, systematically extract information from, or deal with data sets that are too </a:t>
            </a:r>
            <a:r>
              <a:rPr kumimoji="1" lang="en-US" altLang="zh-CN" b="1" dirty="0">
                <a:solidFill>
                  <a:schemeClr val="accent1"/>
                </a:solidFill>
              </a:rPr>
              <a:t>large</a:t>
            </a:r>
            <a:r>
              <a:rPr kumimoji="1" lang="en-US" altLang="zh-CN" dirty="0"/>
              <a:t> or </a:t>
            </a:r>
            <a:r>
              <a:rPr kumimoji="1" lang="en-US" altLang="zh-CN" b="1" dirty="0">
                <a:solidFill>
                  <a:schemeClr val="accent1"/>
                </a:solidFill>
              </a:rPr>
              <a:t>complex</a:t>
            </a:r>
            <a:r>
              <a:rPr kumimoji="1" lang="en-US" altLang="zh-CN" dirty="0"/>
              <a:t> to be dealt with by traditional data-processing application software.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kumimoji="1" lang="en-US" altLang="zh-CN" dirty="0"/>
              <a:t>The challenges </a:t>
            </a:r>
            <a:r>
              <a:rPr kumimoji="1" lang="en-US" altLang="zh-CN" dirty="0">
                <a:solidFill>
                  <a:schemeClr val="accent1"/>
                </a:solidFill>
              </a:rPr>
              <a:t>include capturing data, data storage, data analysis, search, sharing, transfer, visualization, querying, updating, information privacy and data source</a:t>
            </a:r>
            <a:r>
              <a:rPr kumimoji="1" lang="en-US" altLang="zh-CN" dirty="0"/>
              <a:t>.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kumimoji="1" lang="en-US" altLang="zh-CN" dirty="0"/>
              <a:t>Tends to refer to the use of predictive analytics, user behavior analytics, or certain other advanced data analytics methods that extract value from data.</a:t>
            </a:r>
          </a:p>
        </p:txBody>
      </p:sp>
    </p:spTree>
    <p:extLst>
      <p:ext uri="{BB962C8B-B14F-4D97-AF65-F5344CB8AC3E}">
        <p14:creationId xmlns:p14="http://schemas.microsoft.com/office/powerpoint/2010/main" val="657836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398B867-C70F-9E17-DB9E-CB0799DB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What is Big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CFFFA-648C-CE64-C4BE-01D412613768}"/>
              </a:ext>
            </a:extLst>
          </p:cNvPr>
          <p:cNvSpPr txBox="1"/>
          <p:nvPr/>
        </p:nvSpPr>
        <p:spPr>
          <a:xfrm>
            <a:off x="650631" y="3017531"/>
            <a:ext cx="5157787" cy="4688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sz="2400" i="1" dirty="0"/>
              <a:t>A dataset is "big data" when its </a:t>
            </a:r>
            <a:r>
              <a:rPr kumimoji="1" lang="en-US" sz="2400" b="1" i="1" dirty="0"/>
              <a:t>size, speed, and complexity</a:t>
            </a:r>
            <a:r>
              <a:rPr kumimoji="1" lang="en-US" sz="2400" i="1" dirty="0"/>
              <a:t> overwhelm the tools you are currently using to manage and analyze 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CC453-5971-B1BE-8C6A-FEC78C578F80}"/>
              </a:ext>
            </a:extLst>
          </p:cNvPr>
          <p:cNvSpPr txBox="1"/>
          <p:nvPr/>
        </p:nvSpPr>
        <p:spPr>
          <a:xfrm>
            <a:off x="392723" y="6279111"/>
            <a:ext cx="1114864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sz="2000" b="1" i="1" kern="1200" dirty="0">
                <a:latin typeface="+mn-lt"/>
                <a:ea typeface="+mn-ea"/>
                <a:cs typeface="+mn-cs"/>
              </a:rPr>
              <a:t>The threshold for what is considered "big" is always moving as technology advances. 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sz="1300" b="1" kern="1200" dirty="0">
                <a:latin typeface="+mn-lt"/>
                <a:ea typeface="+mn-ea"/>
                <a:cs typeface="+mn-cs"/>
              </a:rPr>
              <a:t>	</a:t>
            </a:r>
          </a:p>
        </p:txBody>
      </p:sp>
      <p:pic>
        <p:nvPicPr>
          <p:cNvPr id="4" name="Picture 3" descr="A person sitting on the beach with a magnifying glass&#10;&#10;Description automatically generated">
            <a:extLst>
              <a:ext uri="{FF2B5EF4-FFF2-40B4-BE49-F238E27FC236}">
                <a16:creationId xmlns:a16="http://schemas.microsoft.com/office/drawing/2014/main" id="{C309C7C7-4A95-FC44-30AF-A71CB5C2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552" y="1358715"/>
            <a:ext cx="4688682" cy="46886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0352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B989-9C95-D1F3-1389-1541C649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Characterization of Big Data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7B79A-8F02-55F7-C6CA-6031EF27779B}"/>
              </a:ext>
            </a:extLst>
          </p:cNvPr>
          <p:cNvSpPr txBox="1">
            <a:spLocks/>
          </p:cNvSpPr>
          <p:nvPr/>
        </p:nvSpPr>
        <p:spPr>
          <a:xfrm>
            <a:off x="1513132" y="1964625"/>
            <a:ext cx="9459669" cy="5321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600" i="1" dirty="0"/>
              <a:t>“Big data is </a:t>
            </a:r>
            <a:r>
              <a:rPr kumimoji="1" lang="en-US" altLang="zh-CN" sz="3600" i="1" dirty="0">
                <a:solidFill>
                  <a:schemeClr val="accent1"/>
                </a:solidFill>
              </a:rPr>
              <a:t>high-</a:t>
            </a:r>
            <a:r>
              <a:rPr kumimoji="1" lang="en-US" altLang="zh-CN" sz="3600" b="1" i="1" dirty="0">
                <a:solidFill>
                  <a:schemeClr val="accent1"/>
                </a:solidFill>
              </a:rPr>
              <a:t>volume</a:t>
            </a:r>
            <a:r>
              <a:rPr kumimoji="1" lang="en-US" altLang="zh-CN" sz="3600" i="1" dirty="0"/>
              <a:t>, </a:t>
            </a:r>
            <a:r>
              <a:rPr kumimoji="1" lang="en-US" altLang="zh-CN" sz="3600" i="1" dirty="0">
                <a:solidFill>
                  <a:schemeClr val="accent1"/>
                </a:solidFill>
              </a:rPr>
              <a:t>high-</a:t>
            </a:r>
            <a:r>
              <a:rPr kumimoji="1" lang="en-US" altLang="zh-CN" sz="3600" b="1" i="1" dirty="0">
                <a:solidFill>
                  <a:schemeClr val="accent1"/>
                </a:solidFill>
              </a:rPr>
              <a:t>velocity</a:t>
            </a:r>
            <a:r>
              <a:rPr kumimoji="1" lang="en-US" altLang="zh-CN" sz="3600" i="1" dirty="0">
                <a:solidFill>
                  <a:schemeClr val="accent1"/>
                </a:solidFill>
              </a:rPr>
              <a:t> </a:t>
            </a:r>
            <a:r>
              <a:rPr kumimoji="1" lang="en-US" altLang="zh-CN" sz="3600" i="1" dirty="0"/>
              <a:t>and </a:t>
            </a:r>
            <a:r>
              <a:rPr kumimoji="1" lang="en-US" altLang="zh-CN" sz="3600" i="1" dirty="0">
                <a:solidFill>
                  <a:schemeClr val="accent1"/>
                </a:solidFill>
              </a:rPr>
              <a:t>high-</a:t>
            </a:r>
            <a:r>
              <a:rPr kumimoji="1" lang="en-US" altLang="zh-CN" sz="3600" b="1" i="1" dirty="0">
                <a:solidFill>
                  <a:schemeClr val="accent1"/>
                </a:solidFill>
              </a:rPr>
              <a:t>variety</a:t>
            </a:r>
            <a:r>
              <a:rPr kumimoji="1" lang="en-US" altLang="zh-CN" sz="3600" i="1" dirty="0"/>
              <a:t> information assets that demand </a:t>
            </a:r>
            <a:r>
              <a:rPr kumimoji="1" lang="en-US" altLang="zh-CN" sz="3600" b="1" i="1" dirty="0"/>
              <a:t>cost-effective</a:t>
            </a:r>
            <a:r>
              <a:rPr kumimoji="1" lang="en-US" altLang="zh-CN" sz="3600" i="1" dirty="0"/>
              <a:t>, </a:t>
            </a:r>
            <a:r>
              <a:rPr kumimoji="1" lang="en-US" altLang="zh-CN" sz="3600" b="1" i="1" dirty="0"/>
              <a:t>innovative</a:t>
            </a:r>
            <a:r>
              <a:rPr kumimoji="1" lang="en-US" altLang="zh-CN" sz="3600" i="1" dirty="0"/>
              <a:t> forms of information processing for </a:t>
            </a:r>
            <a:r>
              <a:rPr kumimoji="1" lang="en-US" altLang="zh-CN" sz="3600" b="1" i="1" dirty="0"/>
              <a:t>enhanced insight and decision making</a:t>
            </a:r>
            <a:r>
              <a:rPr kumimoji="1" lang="en-US" altLang="zh-CN" sz="3600" i="1" dirty="0"/>
              <a:t>.” </a:t>
            </a:r>
            <a:r>
              <a:rPr kumimoji="1" lang="en-US" altLang="zh-CN" sz="3600" dirty="0"/>
              <a:t>-- Gartner </a:t>
            </a:r>
          </a:p>
        </p:txBody>
      </p:sp>
    </p:spTree>
    <p:extLst>
      <p:ext uri="{BB962C8B-B14F-4D97-AF65-F5344CB8AC3E}">
        <p14:creationId xmlns:p14="http://schemas.microsoft.com/office/powerpoint/2010/main" val="3047395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8BA4-758C-8E99-ED64-04D73A30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4V’s of Big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74A9F6-D69F-DE51-8044-774D4F5DE199}"/>
              </a:ext>
            </a:extLst>
          </p:cNvPr>
          <p:cNvSpPr txBox="1">
            <a:spLocks/>
          </p:cNvSpPr>
          <p:nvPr/>
        </p:nvSpPr>
        <p:spPr>
          <a:xfrm>
            <a:off x="2023086" y="2378747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Volume</a:t>
            </a:r>
          </a:p>
          <a:p>
            <a:r>
              <a:rPr lang="en-US" sz="2400" dirty="0"/>
              <a:t>Velocity</a:t>
            </a:r>
          </a:p>
          <a:p>
            <a:r>
              <a:rPr lang="en-US" sz="2400" dirty="0"/>
              <a:t>Variety</a:t>
            </a:r>
          </a:p>
          <a:p>
            <a:r>
              <a:rPr lang="en-US" sz="2400" dirty="0"/>
              <a:t>Veracity</a:t>
            </a:r>
          </a:p>
          <a:p>
            <a:endParaRPr lang="en-US" sz="2400" dirty="0"/>
          </a:p>
        </p:txBody>
      </p:sp>
      <p:pic>
        <p:nvPicPr>
          <p:cNvPr id="3" name="Picture 2" descr="The 4 V's of Big Data | Zarantech">
            <a:extLst>
              <a:ext uri="{FF2B5EF4-FFF2-40B4-BE49-F238E27FC236}">
                <a16:creationId xmlns:a16="http://schemas.microsoft.com/office/drawing/2014/main" id="{7AA7F7D3-A0F3-3984-D06B-2CF532975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6350876" y="1578363"/>
            <a:ext cx="5506161" cy="369492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3945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9C98-33E7-B015-1674-9202D39B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47B19-6811-E9E0-1369-864ED64970D5}"/>
              </a:ext>
            </a:extLst>
          </p:cNvPr>
          <p:cNvSpPr txBox="1"/>
          <p:nvPr/>
        </p:nvSpPr>
        <p:spPr>
          <a:xfrm>
            <a:off x="334962" y="1032641"/>
            <a:ext cx="11522075" cy="5321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understand the concept and challenge of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understand how to manage, store, and query various form of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familiar with the classical data analysis and machine learning algorithms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familiar with large-scale analytics tools to solve some open big data problems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analyze the impact of big data for real-world applications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078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B4F0-E535-34A5-9E9A-94E18B73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Volume: amount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AF31D-868B-4A15-0E83-9579F55E32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3BA61-F974-768B-DDBF-C59E3AD020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Units do not conform to SI, IEC standards · Issue #1 · hustcc/filesize.js ·  GitHub">
            <a:extLst>
              <a:ext uri="{FF2B5EF4-FFF2-40B4-BE49-F238E27FC236}">
                <a16:creationId xmlns:a16="http://schemas.microsoft.com/office/drawing/2014/main" id="{A110194A-84F8-0B3F-1697-326B022EB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30" y="1376129"/>
            <a:ext cx="4440378" cy="410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fined">
            <a:extLst>
              <a:ext uri="{FF2B5EF4-FFF2-40B4-BE49-F238E27FC236}">
                <a16:creationId xmlns:a16="http://schemas.microsoft.com/office/drawing/2014/main" id="{16F5184E-B88A-0513-73CA-C065D13D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710" y="1376129"/>
            <a:ext cx="5402090" cy="410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962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23A4-273D-8D3E-1234-1AC15E37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Volume: amount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830BF-C59F-BC3A-4963-0FC5ADDF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8F0E0-1AF8-53F2-EC45-099CA7589D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797E28-EA56-FB03-E1E3-1EE5B659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58" y="2248250"/>
            <a:ext cx="4704347" cy="3200400"/>
          </a:xfrm>
          <a:prstGeom prst="rect">
            <a:avLst/>
          </a:prstGeom>
        </p:spPr>
      </p:pic>
      <p:pic>
        <p:nvPicPr>
          <p:cNvPr id="6" name="Picture 4" descr="Facebook - Log In or Sign Up">
            <a:extLst>
              <a:ext uri="{FF2B5EF4-FFF2-40B4-BE49-F238E27FC236}">
                <a16:creationId xmlns:a16="http://schemas.microsoft.com/office/drawing/2014/main" id="{FBE23E1A-CEC2-8BCC-5D4D-248FB50CE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08436"/>
            <a:ext cx="748156" cy="7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Google">
            <a:extLst>
              <a:ext uri="{FF2B5EF4-FFF2-40B4-BE49-F238E27FC236}">
                <a16:creationId xmlns:a16="http://schemas.microsoft.com/office/drawing/2014/main" id="{54BA5295-14F3-6F4E-1677-6482DD24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23" y="2771768"/>
            <a:ext cx="2088949" cy="73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4B2FCCA-0794-4FEF-8DCB-F1E4D1A0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75" y="4302263"/>
            <a:ext cx="1827830" cy="73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ogo and Brand Assets — Spotify">
            <a:extLst>
              <a:ext uri="{FF2B5EF4-FFF2-40B4-BE49-F238E27FC236}">
                <a16:creationId xmlns:a16="http://schemas.microsoft.com/office/drawing/2014/main" id="{F52158AB-CB3A-AA56-C7FA-D66EDA1A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95" y="3374578"/>
            <a:ext cx="2326244" cy="69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952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7A75-54A0-1036-3335-7BA25B59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Volume: amount of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07295-7598-EC63-5033-28BB275C9337}"/>
              </a:ext>
            </a:extLst>
          </p:cNvPr>
          <p:cNvSpPr txBox="1"/>
          <p:nvPr/>
        </p:nvSpPr>
        <p:spPr>
          <a:xfrm>
            <a:off x="2042271" y="1256506"/>
            <a:ext cx="960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by huge number of devices and sensors</a:t>
            </a:r>
          </a:p>
          <a:p>
            <a:r>
              <a:rPr lang="en-US" dirty="0"/>
              <a:t>	- 5 billion people have mobile phones</a:t>
            </a:r>
          </a:p>
          <a:p>
            <a:r>
              <a:rPr lang="en-US" dirty="0"/>
              <a:t>	- A modern car has 100 sensors</a:t>
            </a:r>
          </a:p>
          <a:p>
            <a:r>
              <a:rPr lang="en-US" dirty="0"/>
              <a:t>	- CERN's Large Hadron Collider (LHC) generates </a:t>
            </a:r>
            <a:r>
              <a:rPr lang="en-US" b="1" dirty="0"/>
              <a:t>1 petabyte of data/second.</a:t>
            </a:r>
            <a:r>
              <a:rPr lang="en-US" dirty="0"/>
              <a:t> </a:t>
            </a:r>
          </a:p>
          <a:p>
            <a:r>
              <a:rPr lang="en-US" dirty="0"/>
              <a:t>	</a:t>
            </a:r>
            <a:r>
              <a:rPr lang="en-US" b="1" dirty="0"/>
              <a:t> 	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B454C0-3EC5-5251-E86C-C10EBC2277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188" y="2764700"/>
            <a:ext cx="4022007" cy="2613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6E19E-94EF-43A3-D903-348632FCA400}"/>
              </a:ext>
            </a:extLst>
          </p:cNvPr>
          <p:cNvSpPr txBox="1"/>
          <p:nvPr/>
        </p:nvSpPr>
        <p:spPr>
          <a:xfrm>
            <a:off x="6163795" y="5409056"/>
            <a:ext cx="5260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To store one year's worth of data from the LHC on standard CD-ROMs, the stack of CDs would be over 100 times the height of Mount Everest.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36309-5734-C1AA-3A18-C33EED282B04}"/>
              </a:ext>
            </a:extLst>
          </p:cNvPr>
          <p:cNvSpPr txBox="1"/>
          <p:nvPr/>
        </p:nvSpPr>
        <p:spPr>
          <a:xfrm>
            <a:off x="549649" y="5486345"/>
            <a:ext cx="5435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 single human genome is equivalent to about 100 gigabytes. To print that data out would fill a stack of books 600 feet high—about half the height of the Empire State Building. </a:t>
            </a:r>
          </a:p>
        </p:txBody>
      </p:sp>
      <p:pic>
        <p:nvPicPr>
          <p:cNvPr id="9" name="Picture 2" descr="Computer screen display of a human DNA sequence, made up of lots of colourful boxes on a black background.">
            <a:extLst>
              <a:ext uri="{FF2B5EF4-FFF2-40B4-BE49-F238E27FC236}">
                <a16:creationId xmlns:a16="http://schemas.microsoft.com/office/drawing/2014/main" id="{ED7E8A12-1AEC-1EF4-BD63-31E89BB8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02" y="2908023"/>
            <a:ext cx="3497572" cy="2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6A2C-3461-C574-D195-BF7DAF54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anchor="ctr">
            <a:normAutofit/>
          </a:bodyPr>
          <a:lstStyle/>
          <a:p>
            <a:r>
              <a:rPr lang="en-US" dirty="0"/>
              <a:t>Velocity: speed of data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10553-8A93-E8AB-3FB5-85F0F91AC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22" y="1032641"/>
            <a:ext cx="6811755" cy="5321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0447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8AD6-19F5-CF30-B1EB-E7C81EB0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Velocity: speed of data generation</a:t>
            </a: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192AB931-66A2-7674-9DD0-B09E6FF5A6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615" y="3902859"/>
            <a:ext cx="4827314" cy="1543717"/>
          </a:xfrm>
          <a:prstGeom prst="rect">
            <a:avLst/>
          </a:prstGeom>
        </p:spPr>
      </p:pic>
      <p:pic>
        <p:nvPicPr>
          <p:cNvPr id="5" name="图片 7">
            <a:extLst>
              <a:ext uri="{FF2B5EF4-FFF2-40B4-BE49-F238E27FC236}">
                <a16:creationId xmlns:a16="http://schemas.microsoft.com/office/drawing/2014/main" id="{A1627492-9F26-DFA1-E400-8F939E79CB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312" y="1519047"/>
            <a:ext cx="3102976" cy="1927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21B0-F234-5C18-726C-F703F4BC0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29" y="3903784"/>
            <a:ext cx="3201362" cy="1927538"/>
          </a:xfrm>
          <a:prstGeom prst="rect">
            <a:avLst/>
          </a:prstGeom>
        </p:spPr>
      </p:pic>
      <p:pic>
        <p:nvPicPr>
          <p:cNvPr id="7" name="Picture 2" descr="High Frequency Trading (HFT) | Epthinktank | European Parliament">
            <a:extLst>
              <a:ext uri="{FF2B5EF4-FFF2-40B4-BE49-F238E27FC236}">
                <a16:creationId xmlns:a16="http://schemas.microsoft.com/office/drawing/2014/main" id="{2791C177-A02E-6BC0-3EE2-706823B1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31" y="1574322"/>
            <a:ext cx="3254935" cy="21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8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AAB7-9085-725D-6DAC-DE917906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Velocity: speed of data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22A32-FEAE-9D0F-C822-C704E0D039D1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Data need to be processed fast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Online Data Analytics: late decisions mean missing opportunities 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e.g. 1: Based on your current location and your purchase history, send promotions right now for store next to you. 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e.g. 2: Sensors monitoring your activities and body, notify you if there are abnormal measurements.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e.g. 3: Detect money laundry in banking networks.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26E2C13-D534-9BB4-F603-3C37903D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876" y="1303659"/>
            <a:ext cx="5506161" cy="424433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47190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F5DB-A7EE-F652-B40C-D58E5C55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Variety: number of data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1DDAF-826B-AE0C-E632-884757D2ED6D}"/>
              </a:ext>
            </a:extLst>
          </p:cNvPr>
          <p:cNvSpPr txBox="1"/>
          <p:nvPr/>
        </p:nvSpPr>
        <p:spPr>
          <a:xfrm>
            <a:off x="334962" y="1253330"/>
            <a:ext cx="7538643" cy="474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 single application may generate/collect many types of data, e.g., types of data are stored in emails 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Tabular data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Text (in email body)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Image (in attachment)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Hyperlinks (Web graph)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Data models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Relational Data (e.g., Tables)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Text Data (e.g., comments)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Semi-structured Data (e.g., XML)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Graph Data (e.g., social network)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058A16E-8AD4-D29E-C139-22C2B09B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 r="1" b="18770"/>
          <a:stretch>
            <a:fillRect/>
          </a:stretch>
        </p:blipFill>
        <p:spPr bwMode="auto">
          <a:xfrm>
            <a:off x="7574667" y="2375571"/>
            <a:ext cx="3825170" cy="302290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05874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AFCA-8597-75C8-CA80-277E94CF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Veracity: uncertainty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25534-9C82-50DE-864A-F531F2FA0514}"/>
              </a:ext>
            </a:extLst>
          </p:cNvPr>
          <p:cNvSpPr txBox="1"/>
          <p:nvPr/>
        </p:nvSpPr>
        <p:spPr>
          <a:xfrm>
            <a:off x="739410" y="1253331"/>
            <a:ext cx="9828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Is the data accurate?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Measurement error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Human errors like typos in names/addresses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Does the data come from a reliable source?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What if data from different sources are not consistent?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E127574-434F-0079-7C46-6577EBB9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126" y="3993180"/>
            <a:ext cx="7395747" cy="23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26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3A22-3788-54A7-FE33-280E5DED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Outlines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2DAD3-4262-0810-E9B0-26E0BC70F4CF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I: Introduction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What Drives Big Data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Characteristics of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accent1"/>
                </a:solidFill>
              </a:rPr>
              <a:t>	- Technology Towards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II: Basic Big Data Concepts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Concepts/Models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Big Data Process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Analytics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5026310-C8F7-FF9E-147B-FC3768891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876" y="1250156"/>
            <a:ext cx="5506161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3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0FD8-D915-EC87-68A8-DF9EF2E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9F695-4870-4E09-7B8C-509A76ACCC6C}"/>
              </a:ext>
            </a:extLst>
          </p:cNvPr>
          <p:cNvSpPr txBox="1"/>
          <p:nvPr/>
        </p:nvSpPr>
        <p:spPr>
          <a:xfrm>
            <a:off x="555395" y="1573239"/>
            <a:ext cx="403187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Scale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Scale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Better algorithms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Efficiency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/>
              <a:t>Effectiveness</a:t>
            </a:r>
          </a:p>
          <a:p>
            <a:endParaRPr lang="en-US" dirty="0"/>
          </a:p>
        </p:txBody>
      </p:sp>
      <p:pic>
        <p:nvPicPr>
          <p:cNvPr id="6" name="Picture 2" descr="Digital Transformation – The Importance of Scalability - Invero">
            <a:extLst>
              <a:ext uri="{FF2B5EF4-FFF2-40B4-BE49-F238E27FC236}">
                <a16:creationId xmlns:a16="http://schemas.microsoft.com/office/drawing/2014/main" id="{055E8DE7-F42E-8C20-85AB-01F9B8D84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29"/>
          <a:stretch/>
        </p:blipFill>
        <p:spPr bwMode="auto">
          <a:xfrm>
            <a:off x="6045868" y="1295401"/>
            <a:ext cx="3763794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gital Transformation – The Importance of Scalability - Invero">
            <a:extLst>
              <a:ext uri="{FF2B5EF4-FFF2-40B4-BE49-F238E27FC236}">
                <a16:creationId xmlns:a16="http://schemas.microsoft.com/office/drawing/2014/main" id="{FB978867-24E5-906E-3F42-898A73596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54"/>
          <a:stretch/>
        </p:blipFill>
        <p:spPr bwMode="auto">
          <a:xfrm>
            <a:off x="6045868" y="2588902"/>
            <a:ext cx="3763794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lgorithms: Design and Analysis, Part 1 | Stanford Online">
            <a:extLst>
              <a:ext uri="{FF2B5EF4-FFF2-40B4-BE49-F238E27FC236}">
                <a16:creationId xmlns:a16="http://schemas.microsoft.com/office/drawing/2014/main" id="{92E7A5B9-5208-53E6-2C1B-7EC78D9A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31" y="4298251"/>
            <a:ext cx="2007268" cy="200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9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9C98-33E7-B015-1674-9202D39B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Assessments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47B19-6811-E9E0-1369-864ED64970D5}"/>
              </a:ext>
            </a:extLst>
          </p:cNvPr>
          <p:cNvSpPr txBox="1"/>
          <p:nvPr/>
        </p:nvSpPr>
        <p:spPr>
          <a:xfrm>
            <a:off x="334963" y="1325301"/>
            <a:ext cx="11522075" cy="5321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- 2 Written Assignments (15%)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- 1 Final Project (15%)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Code, Report and Presentation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- 3 or 4 students per group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- 1 Final Exam (70%)</a:t>
            </a:r>
          </a:p>
        </p:txBody>
      </p:sp>
    </p:spTree>
    <p:extLst>
      <p:ext uri="{BB962C8B-B14F-4D97-AF65-F5344CB8AC3E}">
        <p14:creationId xmlns:p14="http://schemas.microsoft.com/office/powerpoint/2010/main" val="1763237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5BDC-9032-2998-1C27-F7A8A72F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towards Big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41AEC-4648-35C7-9C4D-B0236DBB615B}"/>
              </a:ext>
            </a:extLst>
          </p:cNvPr>
          <p:cNvSpPr txBox="1"/>
          <p:nvPr/>
        </p:nvSpPr>
        <p:spPr>
          <a:xfrm>
            <a:off x="2293327" y="1215275"/>
            <a:ext cx="7886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Massive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Huge Data Volumes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High-Speed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High-Performance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Task and Thread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Mining and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0480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9F4E-1140-BFF1-7472-9854D5AC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 “Big”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34ED6-31E3-AC60-CA7B-84D5296746E3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15">
            <a:extLst>
              <a:ext uri="{FF2B5EF4-FFF2-40B4-BE49-F238E27FC236}">
                <a16:creationId xmlns:a16="http://schemas.microsoft.com/office/drawing/2014/main" id="{910E3D8B-DF56-6992-E677-F2FBA4440BA3}"/>
              </a:ext>
            </a:extLst>
          </p:cNvPr>
          <p:cNvGraphicFramePr>
            <a:graphicFrameLocks/>
          </p:cNvGraphicFramePr>
          <p:nvPr/>
        </p:nvGraphicFramePr>
        <p:xfrm>
          <a:off x="1713470" y="5300482"/>
          <a:ext cx="8616950" cy="10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15">
            <a:extLst>
              <a:ext uri="{FF2B5EF4-FFF2-40B4-BE49-F238E27FC236}">
                <a16:creationId xmlns:a16="http://schemas.microsoft.com/office/drawing/2014/main" id="{EB24E484-5B08-1AB8-287C-07E68B52678D}"/>
              </a:ext>
            </a:extLst>
          </p:cNvPr>
          <p:cNvGraphicFramePr>
            <a:graphicFrameLocks/>
          </p:cNvGraphicFramePr>
          <p:nvPr/>
        </p:nvGraphicFramePr>
        <p:xfrm>
          <a:off x="1748395" y="2677494"/>
          <a:ext cx="8656081" cy="1251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Content Placeholder 15">
            <a:extLst>
              <a:ext uri="{FF2B5EF4-FFF2-40B4-BE49-F238E27FC236}">
                <a16:creationId xmlns:a16="http://schemas.microsoft.com/office/drawing/2014/main" id="{7718E670-0B6F-8044-FDDE-653E1A4939EF}"/>
              </a:ext>
            </a:extLst>
          </p:cNvPr>
          <p:cNvGraphicFramePr>
            <a:graphicFrameLocks/>
          </p:cNvGraphicFramePr>
          <p:nvPr/>
        </p:nvGraphicFramePr>
        <p:xfrm>
          <a:off x="1748395" y="4071360"/>
          <a:ext cx="8616950" cy="10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4E429247-A80E-0670-4E05-2E89B4082430}"/>
              </a:ext>
            </a:extLst>
          </p:cNvPr>
          <p:cNvGraphicFramePr>
            <a:graphicFrameLocks/>
          </p:cNvGraphicFramePr>
          <p:nvPr/>
        </p:nvGraphicFramePr>
        <p:xfrm>
          <a:off x="1787525" y="1338082"/>
          <a:ext cx="8616950" cy="10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8" name="Arrow: Up 6">
            <a:extLst>
              <a:ext uri="{FF2B5EF4-FFF2-40B4-BE49-F238E27FC236}">
                <a16:creationId xmlns:a16="http://schemas.microsoft.com/office/drawing/2014/main" id="{52373A30-25AD-A099-534D-30A72D3A24AA}"/>
              </a:ext>
            </a:extLst>
          </p:cNvPr>
          <p:cNvSpPr/>
          <p:nvPr/>
        </p:nvSpPr>
        <p:spPr>
          <a:xfrm>
            <a:off x="5543298" y="5001173"/>
            <a:ext cx="699588" cy="4387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7">
            <a:extLst>
              <a:ext uri="{FF2B5EF4-FFF2-40B4-BE49-F238E27FC236}">
                <a16:creationId xmlns:a16="http://schemas.microsoft.com/office/drawing/2014/main" id="{608F3F56-DF05-DA0B-CFA6-4D3BF2C3F3D7}"/>
              </a:ext>
            </a:extLst>
          </p:cNvPr>
          <p:cNvSpPr/>
          <p:nvPr/>
        </p:nvSpPr>
        <p:spPr>
          <a:xfrm>
            <a:off x="5543298" y="2287734"/>
            <a:ext cx="699588" cy="4387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Up 8">
            <a:extLst>
              <a:ext uri="{FF2B5EF4-FFF2-40B4-BE49-F238E27FC236}">
                <a16:creationId xmlns:a16="http://schemas.microsoft.com/office/drawing/2014/main" id="{4D7DC7BC-D73C-4A46-A723-AA276ABA820F}"/>
              </a:ext>
            </a:extLst>
          </p:cNvPr>
          <p:cNvSpPr/>
          <p:nvPr/>
        </p:nvSpPr>
        <p:spPr>
          <a:xfrm>
            <a:off x="5530288" y="3704337"/>
            <a:ext cx="699588" cy="4387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20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8E8-B2FB-1833-685E-DDF18DB3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Trends in Big Data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F4890-98C6-FBB2-E84C-2D81BADF1706}"/>
              </a:ext>
            </a:extLst>
          </p:cNvPr>
          <p:cNvSpPr txBox="1"/>
          <p:nvPr/>
        </p:nvSpPr>
        <p:spPr>
          <a:xfrm>
            <a:off x="592418" y="1304535"/>
            <a:ext cx="644188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Vector Databases and Search</a:t>
            </a:r>
          </a:p>
          <a:p>
            <a:r>
              <a:rPr lang="en-US" dirty="0"/>
              <a:t>          -store and search for "embeddings”, numerical representations of unstructured data like text, images, and video. </a:t>
            </a:r>
          </a:p>
          <a:p>
            <a:r>
              <a:rPr lang="en-US" dirty="0"/>
              <a:t>          -enable applications like Retrieval-Augmented Generation (RAG) to improve the output of Large Language Models (LLMs).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Synthetic data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AI-powered analytics and agentic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Data democratization and privacy-preservation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Federated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4" descr="A Beginner-friendly and Comprehensive Deep Dive on Vector Databases">
            <a:extLst>
              <a:ext uri="{FF2B5EF4-FFF2-40B4-BE49-F238E27FC236}">
                <a16:creationId xmlns:a16="http://schemas.microsoft.com/office/drawing/2014/main" id="{35655D20-AEE7-6C80-89BA-5D64236BD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982" y="1130300"/>
            <a:ext cx="35306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ederated learning - Wikipedia">
            <a:extLst>
              <a:ext uri="{FF2B5EF4-FFF2-40B4-BE49-F238E27FC236}">
                <a16:creationId xmlns:a16="http://schemas.microsoft.com/office/drawing/2014/main" id="{E8511058-DC72-36E3-99C2-622D287E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82" y="3977171"/>
            <a:ext cx="34163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BF7AF1-8D31-FDF3-EA0F-20F128A22A0F}"/>
              </a:ext>
            </a:extLst>
          </p:cNvPr>
          <p:cNvSpPr txBox="1"/>
          <p:nvPr/>
        </p:nvSpPr>
        <p:spPr>
          <a:xfrm>
            <a:off x="8067863" y="6319866"/>
            <a:ext cx="609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b="1" dirty="0"/>
              <a:t>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1141790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3CE3-3CE4-1BAB-3EFB-E43EA04B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Landscape</a:t>
            </a:r>
          </a:p>
        </p:txBody>
      </p:sp>
      <p:pic>
        <p:nvPicPr>
          <p:cNvPr id="3" name="Picture 2" descr="Big Data Landscape | Big data, Big data technologies, Big data analytics">
            <a:extLst>
              <a:ext uri="{FF2B5EF4-FFF2-40B4-BE49-F238E27FC236}">
                <a16:creationId xmlns:a16="http://schemas.microsoft.com/office/drawing/2014/main" id="{5A5D191B-A9B7-A304-71F5-D2B45E5AC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7401" y="1143000"/>
            <a:ext cx="8493909" cy="537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28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8678B-BB88-A175-3BFE-68C44847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FB36-5801-83F5-8EF5-812317CB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Outlines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7B833-2DD3-9673-E2A9-6695426BF16D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I: Introduction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What Drives Big Data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Characteristics of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Technology Towards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II: Basic Big Data Concepts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accent1"/>
                </a:solidFill>
              </a:rPr>
              <a:t>	- Data Concepts/Models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Big Data Process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Analytics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91DD84E-B40D-C124-12A0-ED2A5DBAD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876" y="1250156"/>
            <a:ext cx="5506161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61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CD55-3931-7722-169B-062176E5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</a:t>
            </a:r>
          </a:p>
        </p:txBody>
      </p:sp>
      <p:graphicFrame>
        <p:nvGraphicFramePr>
          <p:cNvPr id="5" name="表格 18">
            <a:extLst>
              <a:ext uri="{FF2B5EF4-FFF2-40B4-BE49-F238E27FC236}">
                <a16:creationId xmlns:a16="http://schemas.microsoft.com/office/drawing/2014/main" id="{8B716740-8463-597C-6369-CD0E55E978CC}"/>
              </a:ext>
            </a:extLst>
          </p:cNvPr>
          <p:cNvGraphicFramePr>
            <a:graphicFrameLocks noGrp="1"/>
          </p:cNvGraphicFramePr>
          <p:nvPr/>
        </p:nvGraphicFramePr>
        <p:xfrm>
          <a:off x="7524360" y="3513772"/>
          <a:ext cx="2457841" cy="10058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57841">
                  <a:extLst>
                    <a:ext uri="{9D8B030D-6E8A-4147-A177-3AD203B41FA5}">
                      <a16:colId xmlns:a16="http://schemas.microsoft.com/office/drawing/2014/main" val="1202753388"/>
                    </a:ext>
                  </a:extLst>
                </a:gridCol>
              </a:tblGrid>
              <a:tr h="3154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Nominal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08407"/>
                  </a:ext>
                </a:extLst>
              </a:tr>
              <a:tr h="55195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Hair color: black, Brown, Blue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02944"/>
                  </a:ext>
                </a:extLst>
              </a:tr>
            </a:tbl>
          </a:graphicData>
        </a:graphic>
      </p:graphicFrame>
      <p:graphicFrame>
        <p:nvGraphicFramePr>
          <p:cNvPr id="6" name="表格 20">
            <a:extLst>
              <a:ext uri="{FF2B5EF4-FFF2-40B4-BE49-F238E27FC236}">
                <a16:creationId xmlns:a16="http://schemas.microsoft.com/office/drawing/2014/main" id="{7BDC77FA-8AFF-D811-F773-E62DC4863FF6}"/>
              </a:ext>
            </a:extLst>
          </p:cNvPr>
          <p:cNvGraphicFramePr>
            <a:graphicFrameLocks noGrp="1"/>
          </p:cNvGraphicFramePr>
          <p:nvPr/>
        </p:nvGraphicFramePr>
        <p:xfrm>
          <a:off x="7524359" y="4945021"/>
          <a:ext cx="2485302" cy="113442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85302">
                  <a:extLst>
                    <a:ext uri="{9D8B030D-6E8A-4147-A177-3AD203B41FA5}">
                      <a16:colId xmlns:a16="http://schemas.microsoft.com/office/drawing/2014/main" val="1202753388"/>
                    </a:ext>
                  </a:extLst>
                </a:gridCol>
              </a:tblGrid>
              <a:tr h="4254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Binary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08407"/>
                  </a:ext>
                </a:extLst>
              </a:tr>
              <a:tr h="70901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0(Absent) / 1(Present)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True/False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02944"/>
                  </a:ext>
                </a:extLst>
              </a:tr>
            </a:tbl>
          </a:graphicData>
        </a:graphic>
      </p:graphicFrame>
      <p:graphicFrame>
        <p:nvGraphicFramePr>
          <p:cNvPr id="7" name="表格 21">
            <a:extLst>
              <a:ext uri="{FF2B5EF4-FFF2-40B4-BE49-F238E27FC236}">
                <a16:creationId xmlns:a16="http://schemas.microsoft.com/office/drawing/2014/main" id="{7E167526-D09C-1801-433A-05BB479E5B0F}"/>
              </a:ext>
            </a:extLst>
          </p:cNvPr>
          <p:cNvGraphicFramePr>
            <a:graphicFrameLocks noGrp="1"/>
          </p:cNvGraphicFramePr>
          <p:nvPr/>
        </p:nvGraphicFramePr>
        <p:xfrm>
          <a:off x="4419600" y="1600200"/>
          <a:ext cx="1524000" cy="381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43374241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531006"/>
                  </a:ext>
                </a:extLst>
              </a:tr>
            </a:tbl>
          </a:graphicData>
        </a:graphic>
      </p:graphicFrame>
      <p:grpSp>
        <p:nvGrpSpPr>
          <p:cNvPr id="8" name="组合 24">
            <a:extLst>
              <a:ext uri="{FF2B5EF4-FFF2-40B4-BE49-F238E27FC236}">
                <a16:creationId xmlns:a16="http://schemas.microsoft.com/office/drawing/2014/main" id="{A4EF800E-B1F7-F8D8-8D11-28571D96B732}"/>
              </a:ext>
            </a:extLst>
          </p:cNvPr>
          <p:cNvGrpSpPr/>
          <p:nvPr/>
        </p:nvGrpSpPr>
        <p:grpSpPr>
          <a:xfrm>
            <a:off x="5181601" y="1945900"/>
            <a:ext cx="3361235" cy="402912"/>
            <a:chOff x="7209916" y="612398"/>
            <a:chExt cx="3361235" cy="402912"/>
          </a:xfrm>
        </p:grpSpPr>
        <p:cxnSp>
          <p:nvCxnSpPr>
            <p:cNvPr id="9" name="直接箭头连接符 16">
              <a:extLst>
                <a:ext uri="{FF2B5EF4-FFF2-40B4-BE49-F238E27FC236}">
                  <a16:creationId xmlns:a16="http://schemas.microsoft.com/office/drawing/2014/main" id="{BCA87D44-D51E-A28E-8D63-644EAB8635DC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>
              <a:off x="7209916" y="647698"/>
              <a:ext cx="1798129" cy="3676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23">
              <a:extLst>
                <a:ext uri="{FF2B5EF4-FFF2-40B4-BE49-F238E27FC236}">
                  <a16:creationId xmlns:a16="http://schemas.microsoft.com/office/drawing/2014/main" id="{5693DB4C-581F-44A7-7D87-970F231ECBA6}"/>
                </a:ext>
              </a:extLst>
            </p:cNvPr>
            <p:cNvSpPr txBox="1"/>
            <p:nvPr/>
          </p:nvSpPr>
          <p:spPr>
            <a:xfrm>
              <a:off x="8573080" y="612398"/>
              <a:ext cx="1998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Qualitative</a:t>
              </a:r>
              <a:endPara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11" name="表格 27">
            <a:extLst>
              <a:ext uri="{FF2B5EF4-FFF2-40B4-BE49-F238E27FC236}">
                <a16:creationId xmlns:a16="http://schemas.microsoft.com/office/drawing/2014/main" id="{EC9796B4-B0A9-2547-B10A-9FA072454906}"/>
              </a:ext>
            </a:extLst>
          </p:cNvPr>
          <p:cNvGraphicFramePr>
            <a:graphicFrameLocks noGrp="1"/>
          </p:cNvGraphicFramePr>
          <p:nvPr/>
        </p:nvGraphicFramePr>
        <p:xfrm>
          <a:off x="2819400" y="2348811"/>
          <a:ext cx="1600200" cy="54733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202753388"/>
                    </a:ext>
                  </a:extLst>
                </a:gridCol>
              </a:tblGrid>
              <a:tr h="547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Numerical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08407"/>
                  </a:ext>
                </a:extLst>
              </a:tr>
            </a:tbl>
          </a:graphicData>
        </a:graphic>
      </p:graphicFrame>
      <p:graphicFrame>
        <p:nvGraphicFramePr>
          <p:cNvPr id="12" name="表格 28">
            <a:extLst>
              <a:ext uri="{FF2B5EF4-FFF2-40B4-BE49-F238E27FC236}">
                <a16:creationId xmlns:a16="http://schemas.microsoft.com/office/drawing/2014/main" id="{ACB16D41-5A13-A875-BECA-81C82BE50DE5}"/>
              </a:ext>
            </a:extLst>
          </p:cNvPr>
          <p:cNvGraphicFramePr>
            <a:graphicFrameLocks noGrp="1"/>
          </p:cNvGraphicFramePr>
          <p:nvPr/>
        </p:nvGraphicFramePr>
        <p:xfrm>
          <a:off x="4577217" y="3513773"/>
          <a:ext cx="2132337" cy="10058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32337">
                  <a:extLst>
                    <a:ext uri="{9D8B030D-6E8A-4147-A177-3AD203B41FA5}">
                      <a16:colId xmlns:a16="http://schemas.microsoft.com/office/drawing/2014/main" val="1202753388"/>
                    </a:ext>
                  </a:extLst>
                </a:gridCol>
              </a:tblGrid>
              <a:tr h="1676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Ordinal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08407"/>
                  </a:ext>
                </a:extLst>
              </a:tr>
              <a:tr h="6375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Grade: A, B, 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Timestamps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02944"/>
                  </a:ext>
                </a:extLst>
              </a:tr>
            </a:tbl>
          </a:graphicData>
        </a:graphic>
      </p:graphicFrame>
      <p:grpSp>
        <p:nvGrpSpPr>
          <p:cNvPr id="13" name="组合 32">
            <a:extLst>
              <a:ext uri="{FF2B5EF4-FFF2-40B4-BE49-F238E27FC236}">
                <a16:creationId xmlns:a16="http://schemas.microsoft.com/office/drawing/2014/main" id="{B59C2277-0CF6-7168-36BD-D5C77E3B3E56}"/>
              </a:ext>
            </a:extLst>
          </p:cNvPr>
          <p:cNvGrpSpPr/>
          <p:nvPr/>
        </p:nvGrpSpPr>
        <p:grpSpPr>
          <a:xfrm>
            <a:off x="2979589" y="1924767"/>
            <a:ext cx="2202012" cy="424044"/>
            <a:chOff x="4132878" y="455368"/>
            <a:chExt cx="3711907" cy="392815"/>
          </a:xfrm>
        </p:grpSpPr>
        <p:cxnSp>
          <p:nvCxnSpPr>
            <p:cNvPr id="14" name="直接箭头连接符 33">
              <a:extLst>
                <a:ext uri="{FF2B5EF4-FFF2-40B4-BE49-F238E27FC236}">
                  <a16:creationId xmlns:a16="http://schemas.microsoft.com/office/drawing/2014/main" id="{F4F10CBE-B929-06BC-2028-22844A9E17D2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flipH="1">
              <a:off x="5211570" y="507645"/>
              <a:ext cx="2633215" cy="3405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34">
              <a:extLst>
                <a:ext uri="{FF2B5EF4-FFF2-40B4-BE49-F238E27FC236}">
                  <a16:creationId xmlns:a16="http://schemas.microsoft.com/office/drawing/2014/main" id="{EF10DA7D-8407-452B-C6AA-DEA00D8DF09D}"/>
                </a:ext>
              </a:extLst>
            </p:cNvPr>
            <p:cNvSpPr txBox="1"/>
            <p:nvPr/>
          </p:nvSpPr>
          <p:spPr>
            <a:xfrm>
              <a:off x="4132878" y="455368"/>
              <a:ext cx="2817219" cy="34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Quantitative </a:t>
              </a:r>
              <a:endPara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16" name="表格 39">
            <a:extLst>
              <a:ext uri="{FF2B5EF4-FFF2-40B4-BE49-F238E27FC236}">
                <a16:creationId xmlns:a16="http://schemas.microsoft.com/office/drawing/2014/main" id="{743D2499-9514-6D4E-726B-72EEA6EFDE2E}"/>
              </a:ext>
            </a:extLst>
          </p:cNvPr>
          <p:cNvGraphicFramePr>
            <a:graphicFrameLocks noGrp="1"/>
          </p:cNvGraphicFramePr>
          <p:nvPr/>
        </p:nvGraphicFramePr>
        <p:xfrm>
          <a:off x="6088380" y="2348812"/>
          <a:ext cx="1782698" cy="5144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82698">
                  <a:extLst>
                    <a:ext uri="{9D8B030D-6E8A-4147-A177-3AD203B41FA5}">
                      <a16:colId xmlns:a16="http://schemas.microsoft.com/office/drawing/2014/main" val="1202753388"/>
                    </a:ext>
                  </a:extLst>
                </a:gridCol>
              </a:tblGrid>
              <a:tr h="5144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Categorical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08407"/>
                  </a:ext>
                </a:extLst>
              </a:tr>
            </a:tbl>
          </a:graphicData>
        </a:graphic>
      </p:graphicFrame>
      <p:grpSp>
        <p:nvGrpSpPr>
          <p:cNvPr id="17" name="组合 61">
            <a:extLst>
              <a:ext uri="{FF2B5EF4-FFF2-40B4-BE49-F238E27FC236}">
                <a16:creationId xmlns:a16="http://schemas.microsoft.com/office/drawing/2014/main" id="{11DEA58F-677B-25C8-6056-20DAEB5CF8D5}"/>
              </a:ext>
            </a:extLst>
          </p:cNvPr>
          <p:cNvGrpSpPr/>
          <p:nvPr/>
        </p:nvGrpSpPr>
        <p:grpSpPr>
          <a:xfrm>
            <a:off x="4192098" y="2822951"/>
            <a:ext cx="2787632" cy="690823"/>
            <a:chOff x="7283054" y="-2193263"/>
            <a:chExt cx="3175016" cy="3665307"/>
          </a:xfrm>
        </p:grpSpPr>
        <p:cxnSp>
          <p:nvCxnSpPr>
            <p:cNvPr id="18" name="直接箭头连接符 62">
              <a:extLst>
                <a:ext uri="{FF2B5EF4-FFF2-40B4-BE49-F238E27FC236}">
                  <a16:creationId xmlns:a16="http://schemas.microsoft.com/office/drawing/2014/main" id="{BC2BD908-F7D7-E83A-71F7-673D41941CE2}"/>
                </a:ext>
              </a:extLst>
            </p:cNvPr>
            <p:cNvCxnSpPr>
              <a:cxnSpLocks/>
              <a:stCxn id="16" idx="2"/>
              <a:endCxn id="12" idx="0"/>
            </p:cNvCxnSpPr>
            <p:nvPr/>
          </p:nvCxnSpPr>
          <p:spPr>
            <a:xfrm flipH="1">
              <a:off x="8936019" y="-1979326"/>
              <a:ext cx="1522051" cy="34513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63">
              <a:extLst>
                <a:ext uri="{FF2B5EF4-FFF2-40B4-BE49-F238E27FC236}">
                  <a16:creationId xmlns:a16="http://schemas.microsoft.com/office/drawing/2014/main" id="{42596C80-714B-3EE5-CA68-2C03ADA19778}"/>
                </a:ext>
              </a:extLst>
            </p:cNvPr>
            <p:cNvSpPr txBox="1"/>
            <p:nvPr/>
          </p:nvSpPr>
          <p:spPr>
            <a:xfrm>
              <a:off x="7283054" y="-2193263"/>
              <a:ext cx="2091599" cy="3429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Values have a meaningful order</a:t>
              </a:r>
              <a:endPara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组合 66">
            <a:extLst>
              <a:ext uri="{FF2B5EF4-FFF2-40B4-BE49-F238E27FC236}">
                <a16:creationId xmlns:a16="http://schemas.microsoft.com/office/drawing/2014/main" id="{82080635-BDC4-72B9-656C-529A09D1197A}"/>
              </a:ext>
            </a:extLst>
          </p:cNvPr>
          <p:cNvGrpSpPr/>
          <p:nvPr/>
        </p:nvGrpSpPr>
        <p:grpSpPr>
          <a:xfrm>
            <a:off x="6979730" y="2471832"/>
            <a:ext cx="3202627" cy="981535"/>
            <a:chOff x="10347835" y="-2139269"/>
            <a:chExt cx="2973436" cy="2164866"/>
          </a:xfrm>
        </p:grpSpPr>
        <p:cxnSp>
          <p:nvCxnSpPr>
            <p:cNvPr id="21" name="直接箭头连接符 67">
              <a:extLst>
                <a:ext uri="{FF2B5EF4-FFF2-40B4-BE49-F238E27FC236}">
                  <a16:creationId xmlns:a16="http://schemas.microsoft.com/office/drawing/2014/main" id="{BBB38452-8ACB-2843-716D-0FAF656D1209}"/>
                </a:ext>
              </a:extLst>
            </p:cNvPr>
            <p:cNvCxnSpPr>
              <a:cxnSpLocks/>
              <a:stCxn id="16" idx="2"/>
              <a:endCxn id="5" idx="0"/>
            </p:cNvCxnSpPr>
            <p:nvPr/>
          </p:nvCxnSpPr>
          <p:spPr>
            <a:xfrm>
              <a:off x="10347835" y="-1276190"/>
              <a:ext cx="1646629" cy="13017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68">
              <a:extLst>
                <a:ext uri="{FF2B5EF4-FFF2-40B4-BE49-F238E27FC236}">
                  <a16:creationId xmlns:a16="http://schemas.microsoft.com/office/drawing/2014/main" id="{C07E2D04-4714-132F-A632-F7696844F403}"/>
                </a:ext>
              </a:extLst>
            </p:cNvPr>
            <p:cNvSpPr txBox="1"/>
            <p:nvPr/>
          </p:nvSpPr>
          <p:spPr>
            <a:xfrm>
              <a:off x="11799080" y="-2139269"/>
              <a:ext cx="1522191" cy="2036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Do not have any meaningful order</a:t>
              </a:r>
              <a:endPara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组合 71">
            <a:extLst>
              <a:ext uri="{FF2B5EF4-FFF2-40B4-BE49-F238E27FC236}">
                <a16:creationId xmlns:a16="http://schemas.microsoft.com/office/drawing/2014/main" id="{331B2F60-9424-A034-05BE-602911137931}"/>
              </a:ext>
            </a:extLst>
          </p:cNvPr>
          <p:cNvGrpSpPr/>
          <p:nvPr/>
        </p:nvGrpSpPr>
        <p:grpSpPr>
          <a:xfrm>
            <a:off x="6770634" y="4519612"/>
            <a:ext cx="2191741" cy="425408"/>
            <a:chOff x="8404615" y="-2071781"/>
            <a:chExt cx="2191741" cy="425408"/>
          </a:xfrm>
        </p:grpSpPr>
        <p:cxnSp>
          <p:nvCxnSpPr>
            <p:cNvPr id="24" name="直接箭头连接符 72">
              <a:extLst>
                <a:ext uri="{FF2B5EF4-FFF2-40B4-BE49-F238E27FC236}">
                  <a16:creationId xmlns:a16="http://schemas.microsoft.com/office/drawing/2014/main" id="{84B71A44-C776-A082-3D22-9C5E43B635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87261" y="-2071781"/>
              <a:ext cx="13731" cy="4254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73">
              <a:extLst>
                <a:ext uri="{FF2B5EF4-FFF2-40B4-BE49-F238E27FC236}">
                  <a16:creationId xmlns:a16="http://schemas.microsoft.com/office/drawing/2014/main" id="{8890660F-3C6D-30FE-4EED-A18453504A67}"/>
                </a:ext>
              </a:extLst>
            </p:cNvPr>
            <p:cNvSpPr txBox="1"/>
            <p:nvPr/>
          </p:nvSpPr>
          <p:spPr>
            <a:xfrm>
              <a:off x="8404615" y="-2043743"/>
              <a:ext cx="2191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Have only 2 states</a:t>
              </a:r>
              <a:endPara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7982DC-8C3A-1214-37E3-D4805341DB81}"/>
              </a:ext>
            </a:extLst>
          </p:cNvPr>
          <p:cNvSpPr txBox="1"/>
          <p:nvPr/>
        </p:nvSpPr>
        <p:spPr>
          <a:xfrm>
            <a:off x="1991697" y="4916983"/>
            <a:ext cx="465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altLang="zh-CN" dirty="0"/>
              <a:t>hether a person is an official or not.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in transactions</a:t>
            </a:r>
          </a:p>
        </p:txBody>
      </p:sp>
    </p:spTree>
    <p:extLst>
      <p:ext uri="{BB962C8B-B14F-4D97-AF65-F5344CB8AC3E}">
        <p14:creationId xmlns:p14="http://schemas.microsoft.com/office/powerpoint/2010/main" val="4254980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8EB0-E035-095C-C858-61E52ABB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Data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C8812-D2FD-95BC-828C-1A572D2E9B29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Relational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Text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Graph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Images, videos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Audio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Spatial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xml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/>
              <a:t>JSON</a:t>
            </a:r>
            <a:endParaRPr lang="en-US" sz="24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…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C7C5433-669B-AB74-4780-5CD991646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876" y="1250156"/>
            <a:ext cx="5506161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07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DDC6-1E14-1890-321F-5FEAA9A2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Relational 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87CA4-440D-C526-D096-72AB514AE7EA}"/>
              </a:ext>
            </a:extLst>
          </p:cNvPr>
          <p:cNvSpPr txBox="1"/>
          <p:nvPr/>
        </p:nvSpPr>
        <p:spPr>
          <a:xfrm>
            <a:off x="2152650" y="1371601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/>
              <a:t>Relational databases, Table, Excel, CSV(Comma Separated Values)</a:t>
            </a:r>
          </a:p>
          <a:p>
            <a:endParaRPr lang="en-US" dirty="0"/>
          </a:p>
        </p:txBody>
      </p:sp>
      <p:pic>
        <p:nvPicPr>
          <p:cNvPr id="6" name="Picture 2" descr="Relational databases use tables to store information.">
            <a:hlinkClick r:id="rId2"/>
            <a:extLst>
              <a:ext uri="{FF2B5EF4-FFF2-40B4-BE49-F238E27FC236}">
                <a16:creationId xmlns:a16="http://schemas.microsoft.com/office/drawing/2014/main" id="{88EDDB66-445C-8A5D-519A-1A7E9521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4442" y="2489928"/>
            <a:ext cx="5858984" cy="39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30">
            <a:extLst>
              <a:ext uri="{FF2B5EF4-FFF2-40B4-BE49-F238E27FC236}">
                <a16:creationId xmlns:a16="http://schemas.microsoft.com/office/drawing/2014/main" id="{85FDB7F4-EA01-EBBA-4594-AE9C46DE93F5}"/>
              </a:ext>
            </a:extLst>
          </p:cNvPr>
          <p:cNvGraphicFramePr>
            <a:graphicFrameLocks noGrp="1"/>
          </p:cNvGraphicFramePr>
          <p:nvPr/>
        </p:nvGraphicFramePr>
        <p:xfrm>
          <a:off x="5563299" y="2730617"/>
          <a:ext cx="1434518" cy="3108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518">
                  <a:extLst>
                    <a:ext uri="{9D8B030D-6E8A-4147-A177-3AD203B41FA5}">
                      <a16:colId xmlns:a16="http://schemas.microsoft.com/office/drawing/2014/main" val="4079683937"/>
                    </a:ext>
                  </a:extLst>
                </a:gridCol>
              </a:tblGrid>
              <a:tr h="612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057601"/>
                  </a:ext>
                </a:extLst>
              </a:tr>
              <a:tr h="2496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solidFill>
                          <a:schemeClr val="tx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1138"/>
                  </a:ext>
                </a:extLst>
              </a:tr>
            </a:tbl>
          </a:graphicData>
        </a:graphic>
      </p:graphicFrame>
      <p:sp>
        <p:nvSpPr>
          <p:cNvPr id="8" name="矩形 5">
            <a:extLst>
              <a:ext uri="{FF2B5EF4-FFF2-40B4-BE49-F238E27FC236}">
                <a16:creationId xmlns:a16="http://schemas.microsoft.com/office/drawing/2014/main" id="{153083C0-6526-6848-5FAC-806EAB02C979}"/>
              </a:ext>
            </a:extLst>
          </p:cNvPr>
          <p:cNvSpPr/>
          <p:nvPr/>
        </p:nvSpPr>
        <p:spPr>
          <a:xfrm>
            <a:off x="1906184" y="3216473"/>
            <a:ext cx="1670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b="1" dirty="0">
                <a:latin typeface="+mj-lt"/>
                <a:cs typeface="Calibri" panose="020F0502020204030204" pitchFamily="34" charset="0"/>
              </a:rPr>
              <a:t>An instance </a:t>
            </a:r>
          </a:p>
          <a:p>
            <a:pPr>
              <a:defRPr/>
            </a:pPr>
            <a:r>
              <a:rPr lang="en-US" altLang="zh-CN" sz="1600" b="1" dirty="0">
                <a:latin typeface="+mj-lt"/>
                <a:cs typeface="Calibri" panose="020F0502020204030204" pitchFamily="34" charset="0"/>
              </a:rPr>
              <a:t>/ a tuple / a record</a:t>
            </a:r>
            <a:endParaRPr lang="zh-CN" altLang="en-US" sz="1600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8A49887A-1C59-A829-96D0-048D31C63732}"/>
              </a:ext>
            </a:extLst>
          </p:cNvPr>
          <p:cNvSpPr/>
          <p:nvPr/>
        </p:nvSpPr>
        <p:spPr>
          <a:xfrm>
            <a:off x="5252599" y="2047425"/>
            <a:ext cx="2079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latin typeface="+mj-lt"/>
                <a:cs typeface="Calibri" panose="020F0502020204030204" pitchFamily="34" charset="0"/>
              </a:rPr>
              <a:t>An attribute/feature</a:t>
            </a:r>
            <a:endParaRPr lang="zh-CN" altLang="en-US" sz="1600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4A01B-F67F-6C36-C3EE-5EF23DA3F641}"/>
              </a:ext>
            </a:extLst>
          </p:cNvPr>
          <p:cNvSpPr txBox="1"/>
          <p:nvPr/>
        </p:nvSpPr>
        <p:spPr>
          <a:xfrm>
            <a:off x="1664677" y="6320083"/>
            <a:ext cx="9608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 fast, transactional, and precise retrieval of specific, related information.</a:t>
            </a:r>
          </a:p>
        </p:txBody>
      </p:sp>
    </p:spTree>
    <p:extLst>
      <p:ext uri="{BB962C8B-B14F-4D97-AF65-F5344CB8AC3E}">
        <p14:creationId xmlns:p14="http://schemas.microsoft.com/office/powerpoint/2010/main" val="2854483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9A50-FED4-E9A3-25C2-57ED9F19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EF105-5262-B9FB-AF0F-22C4D87D5B5B}"/>
              </a:ext>
            </a:extLst>
          </p:cNvPr>
          <p:cNvSpPr txBox="1"/>
          <p:nvPr/>
        </p:nvSpPr>
        <p:spPr>
          <a:xfrm>
            <a:off x="1668036" y="1191979"/>
            <a:ext cx="271099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Text </a:t>
            </a:r>
          </a:p>
          <a:p>
            <a:pPr lvl="1"/>
            <a:r>
              <a:rPr lang="en-US" dirty="0"/>
              <a:t>Short sentences</a:t>
            </a:r>
          </a:p>
          <a:p>
            <a:pPr lvl="1"/>
            <a:r>
              <a:rPr lang="en-US" dirty="0"/>
              <a:t>Corpus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Text analytics</a:t>
            </a:r>
          </a:p>
          <a:p>
            <a:pPr lvl="1"/>
            <a:r>
              <a:rPr lang="en-US" dirty="0"/>
              <a:t>Similarity 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Search and retrieval</a:t>
            </a:r>
          </a:p>
          <a:p>
            <a:pPr lvl="1"/>
            <a:r>
              <a:rPr lang="en-US" dirty="0"/>
              <a:t>NLP</a:t>
            </a:r>
          </a:p>
          <a:p>
            <a:pPr lvl="1"/>
            <a:r>
              <a:rPr lang="en-US" dirty="0"/>
              <a:t>…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对话气泡: 矩形 8">
            <a:extLst>
              <a:ext uri="{FF2B5EF4-FFF2-40B4-BE49-F238E27FC236}">
                <a16:creationId xmlns:a16="http://schemas.microsoft.com/office/drawing/2014/main" id="{241AB3B3-A64C-E014-5D59-5A1AA859086B}"/>
              </a:ext>
            </a:extLst>
          </p:cNvPr>
          <p:cNvSpPr/>
          <p:nvPr/>
        </p:nvSpPr>
        <p:spPr>
          <a:xfrm>
            <a:off x="5020324" y="1191980"/>
            <a:ext cx="1844370" cy="1692275"/>
          </a:xfrm>
          <a:prstGeom prst="wedgeRectCallou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+mj-lt"/>
                <a:ea typeface="等线" panose="02010600030101010101" pitchFamily="2" charset="-122"/>
              </a:rPr>
              <a:t>John likes to watch movies. Mary likes movies too.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13">
                <a:extLst>
                  <a:ext uri="{FF2B5EF4-FFF2-40B4-BE49-F238E27FC236}">
                    <a16:creationId xmlns:a16="http://schemas.microsoft.com/office/drawing/2014/main" id="{6A0042EC-52F3-8BC8-39E4-7F3D51EFC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6141343"/>
                  </p:ext>
                </p:extLst>
              </p:nvPr>
            </p:nvGraphicFramePr>
            <p:xfrm>
              <a:off x="5016413" y="3610210"/>
              <a:ext cx="2090651" cy="1554480"/>
            </p:xfrm>
            <a:graphic>
              <a:graphicData uri="http://schemas.openxmlformats.org/drawingml/2006/table">
                <a:tbl>
                  <a:tblPr bandRow="1"/>
                  <a:tblGrid>
                    <a:gridCol w="435552">
                      <a:extLst>
                        <a:ext uri="{9D8B030D-6E8A-4147-A177-3AD203B41FA5}">
                          <a16:colId xmlns:a16="http://schemas.microsoft.com/office/drawing/2014/main" val="2771431377"/>
                        </a:ext>
                      </a:extLst>
                    </a:gridCol>
                    <a:gridCol w="1655099">
                      <a:extLst>
                        <a:ext uri="{9D8B030D-6E8A-4147-A177-3AD203B41FA5}">
                          <a16:colId xmlns:a16="http://schemas.microsoft.com/office/drawing/2014/main" val="747724122"/>
                        </a:ext>
                      </a:extLst>
                    </a:gridCol>
                  </a:tblGrid>
                  <a:tr h="876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Tuple</a:t>
                          </a:r>
                          <a:endParaRPr lang="en-US" altLang="zh-CN" sz="1800" dirty="0"/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800" dirty="0"/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2963249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dirty="0">
                              <a:solidFill>
                                <a:sysClr val="windowText" lastClr="000000"/>
                              </a:solidFill>
                            </a:rPr>
                            <a:t>John also likes to watch football games.</a:t>
                          </a:r>
                          <a:endParaRPr lang="en-US" altLang="zh-CN" sz="1400" b="0" dirty="0">
                            <a:effectLst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6236501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dirty="0">
                              <a:effectLst/>
                            </a:rPr>
                            <a:t>John likes to watch movies. Mary likes movies too.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41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13">
                <a:extLst>
                  <a:ext uri="{FF2B5EF4-FFF2-40B4-BE49-F238E27FC236}">
                    <a16:creationId xmlns:a16="http://schemas.microsoft.com/office/drawing/2014/main" id="{6A0042EC-52F3-8BC8-39E4-7F3D51EFC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6141343"/>
                  </p:ext>
                </p:extLst>
              </p:nvPr>
            </p:nvGraphicFramePr>
            <p:xfrm>
              <a:off x="5016413" y="3610210"/>
              <a:ext cx="2090651" cy="1554480"/>
            </p:xfrm>
            <a:graphic>
              <a:graphicData uri="http://schemas.openxmlformats.org/drawingml/2006/table">
                <a:tbl>
                  <a:tblPr bandRow="1"/>
                  <a:tblGrid>
                    <a:gridCol w="435552">
                      <a:extLst>
                        <a:ext uri="{9D8B030D-6E8A-4147-A177-3AD203B41FA5}">
                          <a16:colId xmlns:a16="http://schemas.microsoft.com/office/drawing/2014/main" val="2771431377"/>
                        </a:ext>
                      </a:extLst>
                    </a:gridCol>
                    <a:gridCol w="1655099">
                      <a:extLst>
                        <a:ext uri="{9D8B030D-6E8A-4147-A177-3AD203B41FA5}">
                          <a16:colId xmlns:a16="http://schemas.microsoft.com/office/drawing/2014/main" val="74772412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Tuple</a:t>
                          </a:r>
                          <a:endParaRPr lang="en-US" altLang="zh-CN" sz="1800" dirty="0"/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718" r="-1527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29632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dirty="0">
                              <a:solidFill>
                                <a:sysClr val="windowText" lastClr="000000"/>
                              </a:solidFill>
                            </a:rPr>
                            <a:t>John also likes to watch football games.</a:t>
                          </a:r>
                          <a:endParaRPr lang="en-US" altLang="zh-CN" sz="1400" b="0" dirty="0">
                            <a:effectLst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62365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0" dirty="0">
                              <a:effectLst/>
                            </a:rPr>
                            <a:t>John likes to watch movies. Mary likes movies too.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417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3785F3C9-E606-A9A4-308A-2F64DD43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286" y="1463171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AD248F0-D26B-D01D-DAF0-4227D4E9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47" y="1490451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0E277D1-2C63-2B5A-40FD-E502AD2B2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74" y="2649373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25089F-AB1C-9E9B-310A-40DBBB43DB89}"/>
              </a:ext>
            </a:extLst>
          </p:cNvPr>
          <p:cNvSpPr txBox="1"/>
          <p:nvPr/>
        </p:nvSpPr>
        <p:spPr>
          <a:xfrm>
            <a:off x="1107782" y="5717995"/>
            <a:ext cx="10138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Highly compressed and explicit form of knowledge. </a:t>
            </a:r>
          </a:p>
          <a:p>
            <a:r>
              <a:rPr lang="en-US" dirty="0"/>
              <a:t>    -  </a:t>
            </a:r>
            <a:r>
              <a:rPr lang="en-US" i="1" dirty="0"/>
              <a:t>A single high-resolution image contains millions of data points (pixels). A 100-word paragraph is only a few hundred tokens.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EBED8-03FB-ED6E-A86A-077E31F28C10}"/>
              </a:ext>
            </a:extLst>
          </p:cNvPr>
          <p:cNvSpPr txBox="1"/>
          <p:nvPr/>
        </p:nvSpPr>
        <p:spPr>
          <a:xfrm>
            <a:off x="1107782" y="5394829"/>
            <a:ext cx="1031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internet is a gigantic, pre-existing library of human knowledge in the form of 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73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A45A-1D39-8D5A-5F50-29B0BD0B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Image/Video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D8D65-EBAD-DD64-0F4B-99C5BC634523}"/>
              </a:ext>
            </a:extLst>
          </p:cNvPr>
          <p:cNvSpPr txBox="1"/>
          <p:nvPr/>
        </p:nvSpPr>
        <p:spPr>
          <a:xfrm>
            <a:off x="1085850" y="995170"/>
            <a:ext cx="788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Grey and RGB images</a:t>
            </a:r>
          </a:p>
        </p:txBody>
      </p:sp>
      <p:graphicFrame>
        <p:nvGraphicFramePr>
          <p:cNvPr id="6" name="表格 14">
            <a:extLst>
              <a:ext uri="{FF2B5EF4-FFF2-40B4-BE49-F238E27FC236}">
                <a16:creationId xmlns:a16="http://schemas.microsoft.com/office/drawing/2014/main" id="{3DA58652-33B6-5201-D61D-D64016835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91861"/>
              </p:ext>
            </p:extLst>
          </p:nvPr>
        </p:nvGraphicFramePr>
        <p:xfrm>
          <a:off x="1218665" y="3792170"/>
          <a:ext cx="1752600" cy="17593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411258918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87209079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13124346"/>
                    </a:ext>
                  </a:extLst>
                </a:gridCol>
              </a:tblGrid>
              <a:tr h="5864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125</a:t>
                      </a:r>
                      <a:endParaRPr lang="zh-CN" altLang="en-US" sz="16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200</a:t>
                      </a:r>
                      <a:endParaRPr lang="zh-CN" altLang="en-US" sz="16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225</a:t>
                      </a:r>
                      <a:endParaRPr lang="zh-CN" altLang="en-US" sz="16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960844"/>
                  </a:ext>
                </a:extLst>
              </a:tr>
              <a:tr h="5864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105</a:t>
                      </a:r>
                      <a:endParaRPr lang="zh-CN" altLang="en-US" sz="16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150</a:t>
                      </a:r>
                      <a:endParaRPr lang="zh-CN" altLang="en-US" sz="16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255</a:t>
                      </a:r>
                      <a:endParaRPr lang="zh-CN" altLang="en-US" sz="16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48559"/>
                  </a:ext>
                </a:extLst>
              </a:tr>
              <a:tr h="5864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15</a:t>
                      </a:r>
                      <a:endParaRPr lang="zh-CN" altLang="en-US" sz="16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9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75</a:t>
                      </a:r>
                      <a:endParaRPr lang="zh-CN" altLang="en-US" sz="16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175</a:t>
                      </a:r>
                      <a:endParaRPr lang="zh-CN" altLang="en-US" sz="16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94369"/>
                  </a:ext>
                </a:extLst>
              </a:tr>
            </a:tbl>
          </a:graphicData>
        </a:graphic>
      </p:graphicFrame>
      <p:pic>
        <p:nvPicPr>
          <p:cNvPr id="7" name="Picture 2" descr="RGB matrix representation of a cover image | Download Scientific Diagram">
            <a:extLst>
              <a:ext uri="{FF2B5EF4-FFF2-40B4-BE49-F238E27FC236}">
                <a16:creationId xmlns:a16="http://schemas.microsoft.com/office/drawing/2014/main" id="{86E4FDC6-A82C-08D8-2DBE-C2B68763B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495" y="1769626"/>
            <a:ext cx="4076700" cy="33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7DC7DD8-F8BB-D637-35C2-8F6D273E1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3" t="-217" r="29397" b="217"/>
          <a:stretch/>
        </p:blipFill>
        <p:spPr bwMode="auto">
          <a:xfrm>
            <a:off x="1218665" y="1530884"/>
            <a:ext cx="1752600" cy="209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07E49-7FE8-E98B-7562-1BBCF3F04FA4}"/>
              </a:ext>
            </a:extLst>
          </p:cNvPr>
          <p:cNvSpPr txBox="1"/>
          <p:nvPr/>
        </p:nvSpPr>
        <p:spPr>
          <a:xfrm>
            <a:off x="6639886" y="1530884"/>
            <a:ext cx="2898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detection</a:t>
            </a:r>
          </a:p>
          <a:p>
            <a:r>
              <a:rPr lang="en-US" dirty="0"/>
              <a:t>Image segmentation</a:t>
            </a:r>
          </a:p>
          <a:p>
            <a:r>
              <a:rPr lang="en-US" dirty="0"/>
              <a:t>Handwriting recognition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45469-2A51-1DDE-D73A-528177927D93}"/>
              </a:ext>
            </a:extLst>
          </p:cNvPr>
          <p:cNvSpPr txBox="1"/>
          <p:nvPr/>
        </p:nvSpPr>
        <p:spPr>
          <a:xfrm>
            <a:off x="3711049" y="5173227"/>
            <a:ext cx="3857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https://en.wikipedia.org/wiki/MNIST_database</a:t>
            </a:r>
            <a:r>
              <a:rPr lang="en-US" sz="1400" dirty="0"/>
              <a:t>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E98F464-6572-BF45-21A4-E190776D2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65234"/>
              </p:ext>
            </p:extLst>
          </p:nvPr>
        </p:nvGraphicFramePr>
        <p:xfrm>
          <a:off x="334963" y="5668054"/>
          <a:ext cx="11522076" cy="109728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1917674189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2594917721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362969173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b="1"/>
                        <a:t>Type of Image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Data Structure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/>
                        <a:t>Example</a:t>
                      </a:r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239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b="1" dirty="0"/>
                        <a:t>Grayscale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 2D array of numbers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[[100, 150, 200], [210, 50, 120], ...]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7836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b="1"/>
                        <a:t>Color (RGB)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 3D array of numbers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[[[R,G,B], [R,G,B], ...], [[R,G,B], ...]]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54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65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9C98-33E7-B015-1674-9202D39B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Grading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47B19-6811-E9E0-1369-864ED64970D5}"/>
              </a:ext>
            </a:extLst>
          </p:cNvPr>
          <p:cNvSpPr txBox="1"/>
          <p:nvPr/>
        </p:nvSpPr>
        <p:spPr>
          <a:xfrm>
            <a:off x="669925" y="1349164"/>
            <a:ext cx="11522075" cy="5321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Late Policy of Assignments and Project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Late [0h, 24h): 20% reduction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Late [24h, 48h): 40% reduction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- Late [48h, +∞): 100% reduction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No plagiarism on all assessments.</a:t>
            </a:r>
          </a:p>
        </p:txBody>
      </p:sp>
    </p:spTree>
    <p:extLst>
      <p:ext uri="{BB962C8B-B14F-4D97-AF65-F5344CB8AC3E}">
        <p14:creationId xmlns:p14="http://schemas.microsoft.com/office/powerpoint/2010/main" val="2630156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246-43BB-CD67-E459-370BEF68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Audio, Voice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B3995-D58D-8007-2F1A-B19680C5144F}"/>
              </a:ext>
            </a:extLst>
          </p:cNvPr>
          <p:cNvSpPr txBox="1"/>
          <p:nvPr/>
        </p:nvSpPr>
        <p:spPr>
          <a:xfrm>
            <a:off x="2196049" y="1404379"/>
            <a:ext cx="2968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Speech</a:t>
            </a:r>
            <a:r>
              <a:rPr lang="en-US" sz="2400" dirty="0"/>
              <a:t> recognition</a:t>
            </a:r>
          </a:p>
          <a:p>
            <a:pPr lvl="1"/>
            <a:r>
              <a:rPr lang="en-US" altLang="zh-CN" sz="2400" dirty="0"/>
              <a:t>Virtual assistants</a:t>
            </a:r>
          </a:p>
          <a:p>
            <a:pPr lvl="1"/>
            <a:r>
              <a:rPr lang="en-US" altLang="zh-CN" sz="2400" dirty="0"/>
              <a:t>Biometrics </a:t>
            </a:r>
          </a:p>
          <a:p>
            <a:pPr lvl="1"/>
            <a:r>
              <a:rPr lang="en-US" altLang="zh-CN" sz="2400" dirty="0"/>
              <a:t>Speech to text</a:t>
            </a:r>
          </a:p>
          <a:p>
            <a:pPr lvl="1"/>
            <a:r>
              <a:rPr lang="en-US" sz="2400" dirty="0"/>
              <a:t>…</a:t>
            </a:r>
          </a:p>
        </p:txBody>
      </p:sp>
      <p:graphicFrame>
        <p:nvGraphicFramePr>
          <p:cNvPr id="6" name="表格 16">
            <a:extLst>
              <a:ext uri="{FF2B5EF4-FFF2-40B4-BE49-F238E27FC236}">
                <a16:creationId xmlns:a16="http://schemas.microsoft.com/office/drawing/2014/main" id="{9F225760-50CB-BFCF-E09A-660DC010C06C}"/>
              </a:ext>
            </a:extLst>
          </p:cNvPr>
          <p:cNvGraphicFramePr>
            <a:graphicFrameLocks noGrp="1"/>
          </p:cNvGraphicFramePr>
          <p:nvPr/>
        </p:nvGraphicFramePr>
        <p:xfrm>
          <a:off x="6745090" y="3085053"/>
          <a:ext cx="1645920" cy="21613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7629463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270725996"/>
                    </a:ext>
                  </a:extLst>
                </a:gridCol>
              </a:tblGrid>
              <a:tr h="308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signal1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signal2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092308"/>
                  </a:ext>
                </a:extLst>
              </a:tr>
              <a:tr h="308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13.58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7.24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841099"/>
                  </a:ext>
                </a:extLst>
              </a:tr>
              <a:tr h="308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12.11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12.50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976220"/>
                  </a:ext>
                </a:extLst>
              </a:tr>
              <a:tr h="308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13.49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8.66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691482"/>
                  </a:ext>
                </a:extLst>
              </a:tr>
              <a:tr h="308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11.25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10.98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694568"/>
                  </a:ext>
                </a:extLst>
              </a:tr>
              <a:tr h="308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14.57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13.75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423075"/>
                  </a:ext>
                </a:extLst>
              </a:tr>
              <a:tr h="3087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13.22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9.02</a:t>
                      </a:r>
                      <a:endParaRPr lang="zh-CN" altLang="en-US" sz="1400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702965"/>
                  </a:ext>
                </a:extLst>
              </a:tr>
            </a:tbl>
          </a:graphicData>
        </a:graphic>
      </p:graphicFrame>
      <p:pic>
        <p:nvPicPr>
          <p:cNvPr id="7" name="Picture 2" descr="âbird soundâçå¾çæç´¢ç»æ">
            <a:extLst>
              <a:ext uri="{FF2B5EF4-FFF2-40B4-BE49-F238E27FC236}">
                <a16:creationId xmlns:a16="http://schemas.microsoft.com/office/drawing/2014/main" id="{33780261-9730-0DC1-DC36-6F24398DA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9889" y="1561052"/>
            <a:ext cx="2316325" cy="11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6CFA4B-7AB9-6D5B-BF87-2DF5AE20808D}"/>
              </a:ext>
            </a:extLst>
          </p:cNvPr>
          <p:cNvSpPr txBox="1"/>
          <p:nvPr/>
        </p:nvSpPr>
        <p:spPr>
          <a:xfrm>
            <a:off x="5024570" y="5606455"/>
            <a:ext cx="6206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waveform </a:t>
            </a:r>
            <a:r>
              <a:rPr lang="zh-CN" altLang="en-US" b="1" dirty="0"/>
              <a:t>：</a:t>
            </a:r>
            <a:r>
              <a:rPr lang="en-US" dirty="0"/>
              <a:t>one-dimensional array of numbers that represents the sound's amplitude (loudness) over time.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01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F2AB-71A6-FF1F-08B1-CEFAE44D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4D05C-981D-B7C6-35BA-0353922722E4}"/>
              </a:ext>
            </a:extLst>
          </p:cNvPr>
          <p:cNvSpPr txBox="1"/>
          <p:nvPr/>
        </p:nvSpPr>
        <p:spPr>
          <a:xfrm>
            <a:off x="2152651" y="1397676"/>
            <a:ext cx="41873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and edges connecting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Attributes on nodes and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Transportation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Transaction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6" name="Picture 2" descr="Social Network向量圖形及更多聯繫圖片- iStock">
            <a:extLst>
              <a:ext uri="{FF2B5EF4-FFF2-40B4-BE49-F238E27FC236}">
                <a16:creationId xmlns:a16="http://schemas.microsoft.com/office/drawing/2014/main" id="{F6A3172E-A615-35B4-4AA7-BD3F122B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05" y="1224829"/>
            <a:ext cx="2906087" cy="215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ow can I Extract Road Networks from Openstreet map with python? - Stack  Overflow">
            <a:extLst>
              <a:ext uri="{FF2B5EF4-FFF2-40B4-BE49-F238E27FC236}">
                <a16:creationId xmlns:a16="http://schemas.microsoft.com/office/drawing/2014/main" id="{AC77764C-5A8A-1411-F54F-C4BCC4316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124" y="3557833"/>
            <a:ext cx="3601135" cy="29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ransaction in graphs">
            <a:extLst>
              <a:ext uri="{FF2B5EF4-FFF2-40B4-BE49-F238E27FC236}">
                <a16:creationId xmlns:a16="http://schemas.microsoft.com/office/drawing/2014/main" id="{BB61D29E-D0D8-D942-010A-3E70CCD6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66" y="3859903"/>
            <a:ext cx="3668757" cy="25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241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6DBE-94F7-4CB0-2B10-559D8A2B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06889-0C58-6E33-01DE-27B5417B9732}"/>
              </a:ext>
            </a:extLst>
          </p:cNvPr>
          <p:cNvSpPr txBox="1"/>
          <p:nvPr/>
        </p:nvSpPr>
        <p:spPr>
          <a:xfrm>
            <a:off x="2152650" y="1397676"/>
            <a:ext cx="35814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graph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Nodes and edges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Weights on nodes/edges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Graph representations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Matrix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Edge 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15">
                <a:extLst>
                  <a:ext uri="{FF2B5EF4-FFF2-40B4-BE49-F238E27FC236}">
                    <a16:creationId xmlns:a16="http://schemas.microsoft.com/office/drawing/2014/main" id="{4D96CAE1-A104-5DC6-C1B3-C09F2FDCB5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2348" y="3429000"/>
              <a:ext cx="2364515" cy="1219200"/>
            </p:xfrm>
            <a:graphic>
              <a:graphicData uri="http://schemas.openxmlformats.org/drawingml/2006/table">
                <a:tbl>
                  <a:tblPr/>
                  <a:tblGrid>
                    <a:gridCol w="472903">
                      <a:extLst>
                        <a:ext uri="{9D8B030D-6E8A-4147-A177-3AD203B41FA5}">
                          <a16:colId xmlns:a16="http://schemas.microsoft.com/office/drawing/2014/main" val="4181472207"/>
                        </a:ext>
                      </a:extLst>
                    </a:gridCol>
                    <a:gridCol w="472903">
                      <a:extLst>
                        <a:ext uri="{9D8B030D-6E8A-4147-A177-3AD203B41FA5}">
                          <a16:colId xmlns:a16="http://schemas.microsoft.com/office/drawing/2014/main" val="4243304099"/>
                        </a:ext>
                      </a:extLst>
                    </a:gridCol>
                    <a:gridCol w="472903">
                      <a:extLst>
                        <a:ext uri="{9D8B030D-6E8A-4147-A177-3AD203B41FA5}">
                          <a16:colId xmlns:a16="http://schemas.microsoft.com/office/drawing/2014/main" val="3726963296"/>
                        </a:ext>
                      </a:extLst>
                    </a:gridCol>
                    <a:gridCol w="472903">
                      <a:extLst>
                        <a:ext uri="{9D8B030D-6E8A-4147-A177-3AD203B41FA5}">
                          <a16:colId xmlns:a16="http://schemas.microsoft.com/office/drawing/2014/main" val="1229906959"/>
                        </a:ext>
                      </a:extLst>
                    </a:gridCol>
                    <a:gridCol w="472903">
                      <a:extLst>
                        <a:ext uri="{9D8B030D-6E8A-4147-A177-3AD203B41FA5}">
                          <a16:colId xmlns:a16="http://schemas.microsoft.com/office/drawing/2014/main" val="798614253"/>
                        </a:ext>
                      </a:extLst>
                    </a:gridCol>
                  </a:tblGrid>
                  <a:tr h="778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altLang="zh-CN" sz="1600" b="1" baseline="0" dirty="0">
                            <a:effectLst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72109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1.2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4.3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549237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1.2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77023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4.3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2.6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29505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2.6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61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15">
                <a:extLst>
                  <a:ext uri="{FF2B5EF4-FFF2-40B4-BE49-F238E27FC236}">
                    <a16:creationId xmlns:a16="http://schemas.microsoft.com/office/drawing/2014/main" id="{4D96CAE1-A104-5DC6-C1B3-C09F2FDCB5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2348" y="3429000"/>
              <a:ext cx="2364515" cy="1219200"/>
            </p:xfrm>
            <a:graphic>
              <a:graphicData uri="http://schemas.openxmlformats.org/drawingml/2006/table">
                <a:tbl>
                  <a:tblPr/>
                  <a:tblGrid>
                    <a:gridCol w="472903">
                      <a:extLst>
                        <a:ext uri="{9D8B030D-6E8A-4147-A177-3AD203B41FA5}">
                          <a16:colId xmlns:a16="http://schemas.microsoft.com/office/drawing/2014/main" val="4181472207"/>
                        </a:ext>
                      </a:extLst>
                    </a:gridCol>
                    <a:gridCol w="472903">
                      <a:extLst>
                        <a:ext uri="{9D8B030D-6E8A-4147-A177-3AD203B41FA5}">
                          <a16:colId xmlns:a16="http://schemas.microsoft.com/office/drawing/2014/main" val="4243304099"/>
                        </a:ext>
                      </a:extLst>
                    </a:gridCol>
                    <a:gridCol w="472903">
                      <a:extLst>
                        <a:ext uri="{9D8B030D-6E8A-4147-A177-3AD203B41FA5}">
                          <a16:colId xmlns:a16="http://schemas.microsoft.com/office/drawing/2014/main" val="3726963296"/>
                        </a:ext>
                      </a:extLst>
                    </a:gridCol>
                    <a:gridCol w="472903">
                      <a:extLst>
                        <a:ext uri="{9D8B030D-6E8A-4147-A177-3AD203B41FA5}">
                          <a16:colId xmlns:a16="http://schemas.microsoft.com/office/drawing/2014/main" val="1229906959"/>
                        </a:ext>
                      </a:extLst>
                    </a:gridCol>
                    <a:gridCol w="472903">
                      <a:extLst>
                        <a:ext uri="{9D8B030D-6E8A-4147-A177-3AD203B41FA5}">
                          <a16:colId xmlns:a16="http://schemas.microsoft.com/office/drawing/2014/main" val="798614253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1579" r="-408108" b="-46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721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1.2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4.3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54923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1.2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7702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4.3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0.8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2.6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2950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2.6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6135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17">
                <a:extLst>
                  <a:ext uri="{FF2B5EF4-FFF2-40B4-BE49-F238E27FC236}">
                    <a16:creationId xmlns:a16="http://schemas.microsoft.com/office/drawing/2014/main" id="{3E1FC2C3-D8E8-098C-6730-BBE81B4F1A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82325" y="4731842"/>
              <a:ext cx="2364517" cy="1219200"/>
            </p:xfrm>
            <a:graphic>
              <a:graphicData uri="http://schemas.openxmlformats.org/drawingml/2006/table">
                <a:tbl>
                  <a:tblPr/>
                  <a:tblGrid>
                    <a:gridCol w="352837">
                      <a:extLst>
                        <a:ext uri="{9D8B030D-6E8A-4147-A177-3AD203B41FA5}">
                          <a16:colId xmlns:a16="http://schemas.microsoft.com/office/drawing/2014/main" val="4181472207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4243304099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3726963296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229906959"/>
                        </a:ext>
                      </a:extLst>
                    </a:gridCol>
                  </a:tblGrid>
                  <a:tr h="747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baseline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oMath>
                            </m:oMathPara>
                          </a14:m>
                          <a:endParaRPr lang="en-US" altLang="zh-CN" sz="1600" b="1" baseline="0" dirty="0">
                            <a:effectLst/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Node1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Node2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Weight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72109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1.2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549237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4.3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77023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0.8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29505"/>
                      </a:ext>
                    </a:extLst>
                  </a:tr>
                  <a:tr h="778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2.6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613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17">
                <a:extLst>
                  <a:ext uri="{FF2B5EF4-FFF2-40B4-BE49-F238E27FC236}">
                    <a16:creationId xmlns:a16="http://schemas.microsoft.com/office/drawing/2014/main" id="{3E1FC2C3-D8E8-098C-6730-BBE81B4F1A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82325" y="4731842"/>
              <a:ext cx="2364517" cy="1219200"/>
            </p:xfrm>
            <a:graphic>
              <a:graphicData uri="http://schemas.openxmlformats.org/drawingml/2006/table">
                <a:tbl>
                  <a:tblPr/>
                  <a:tblGrid>
                    <a:gridCol w="352837">
                      <a:extLst>
                        <a:ext uri="{9D8B030D-6E8A-4147-A177-3AD203B41FA5}">
                          <a16:colId xmlns:a16="http://schemas.microsoft.com/office/drawing/2014/main" val="4181472207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4243304099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3726963296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2299069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6316" r="-575000" b="-4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Node1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Node2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Weight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721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1.2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54923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4.3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637702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0.8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2950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3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4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effectLst/>
                            </a:rPr>
                            <a:t>2.6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66135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组合 18">
            <a:extLst>
              <a:ext uri="{FF2B5EF4-FFF2-40B4-BE49-F238E27FC236}">
                <a16:creationId xmlns:a16="http://schemas.microsoft.com/office/drawing/2014/main" id="{95B2FAEB-5698-C3A8-A542-C1130B51179A}"/>
              </a:ext>
            </a:extLst>
          </p:cNvPr>
          <p:cNvGrpSpPr/>
          <p:nvPr/>
        </p:nvGrpSpPr>
        <p:grpSpPr>
          <a:xfrm>
            <a:off x="7508147" y="1640820"/>
            <a:ext cx="1043566" cy="1490823"/>
            <a:chOff x="9617380" y="1737921"/>
            <a:chExt cx="1043566" cy="1490823"/>
          </a:xfrm>
        </p:grpSpPr>
        <p:sp>
          <p:nvSpPr>
            <p:cNvPr id="9" name="椭圆 19">
              <a:extLst>
                <a:ext uri="{FF2B5EF4-FFF2-40B4-BE49-F238E27FC236}">
                  <a16:creationId xmlns:a16="http://schemas.microsoft.com/office/drawing/2014/main" id="{A95A35E1-CF41-56C2-4AFE-3502343B590E}"/>
                </a:ext>
              </a:extLst>
            </p:cNvPr>
            <p:cNvSpPr/>
            <p:nvPr/>
          </p:nvSpPr>
          <p:spPr>
            <a:xfrm>
              <a:off x="9891700" y="1737921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等线" panose="020F0502020204030204"/>
                  <a:ea typeface="等线" panose="02010600030101010101" pitchFamily="2" charset="-122"/>
                </a:rPr>
                <a:t>1</a:t>
              </a:r>
              <a:endParaRPr lang="zh-CN" altLang="en-US" dirty="0">
                <a:solidFill>
                  <a:sysClr val="windowText" lastClr="00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" name="椭圆 20">
              <a:extLst>
                <a:ext uri="{FF2B5EF4-FFF2-40B4-BE49-F238E27FC236}">
                  <a16:creationId xmlns:a16="http://schemas.microsoft.com/office/drawing/2014/main" id="{B402792D-6059-5A7F-F0D4-28C52CCDD07C}"/>
                </a:ext>
              </a:extLst>
            </p:cNvPr>
            <p:cNvSpPr/>
            <p:nvPr/>
          </p:nvSpPr>
          <p:spPr>
            <a:xfrm>
              <a:off x="9617380" y="2410056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等线" panose="020F0502020204030204"/>
                  <a:ea typeface="等线" panose="02010600030101010101" pitchFamily="2" charset="-122"/>
                </a:rPr>
                <a:t>2</a:t>
              </a:r>
              <a:endParaRPr lang="zh-CN" altLang="en-US" dirty="0">
                <a:solidFill>
                  <a:sysClr val="windowText" lastClr="00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椭圆 21">
              <a:extLst>
                <a:ext uri="{FF2B5EF4-FFF2-40B4-BE49-F238E27FC236}">
                  <a16:creationId xmlns:a16="http://schemas.microsoft.com/office/drawing/2014/main" id="{B6B91D11-809A-7DA1-3539-4E641E95A935}"/>
                </a:ext>
              </a:extLst>
            </p:cNvPr>
            <p:cNvSpPr/>
            <p:nvPr/>
          </p:nvSpPr>
          <p:spPr>
            <a:xfrm>
              <a:off x="10386626" y="2954424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等线" panose="020F0502020204030204"/>
                  <a:ea typeface="等线" panose="02010600030101010101" pitchFamily="2" charset="-122"/>
                </a:rPr>
                <a:t>4</a:t>
              </a:r>
              <a:endParaRPr lang="zh-CN" altLang="en-US" dirty="0">
                <a:solidFill>
                  <a:sysClr val="windowText" lastClr="00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2" name="椭圆 22">
              <a:extLst>
                <a:ext uri="{FF2B5EF4-FFF2-40B4-BE49-F238E27FC236}">
                  <a16:creationId xmlns:a16="http://schemas.microsoft.com/office/drawing/2014/main" id="{24630BC3-5AAB-5C5D-3B3C-4F5B9DDEFC44}"/>
                </a:ext>
              </a:extLst>
            </p:cNvPr>
            <p:cNvSpPr/>
            <p:nvPr/>
          </p:nvSpPr>
          <p:spPr>
            <a:xfrm>
              <a:off x="10318420" y="2244984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等线" panose="020F0502020204030204"/>
                  <a:ea typeface="等线" panose="02010600030101010101" pitchFamily="2" charset="-122"/>
                </a:rPr>
                <a:t>3</a:t>
              </a:r>
              <a:endParaRPr lang="zh-CN" altLang="en-US" dirty="0">
                <a:solidFill>
                  <a:sysClr val="windowText" lastClr="00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13" name="直接连接符 15">
              <a:extLst>
                <a:ext uri="{FF2B5EF4-FFF2-40B4-BE49-F238E27FC236}">
                  <a16:creationId xmlns:a16="http://schemas.microsoft.com/office/drawing/2014/main" id="{64E070C0-08ED-2E79-0F8C-5723DA11D5A7}"/>
                </a:ext>
              </a:extLst>
            </p:cNvPr>
            <p:cNvCxnSpPr>
              <a:cxnSpLocks/>
              <a:stCxn id="9" idx="4"/>
              <a:endCxn id="12" idx="1"/>
            </p:cNvCxnSpPr>
            <p:nvPr/>
          </p:nvCxnSpPr>
          <p:spPr>
            <a:xfrm>
              <a:off x="10028860" y="2012241"/>
              <a:ext cx="329733" cy="272916"/>
            </a:xfrm>
            <a:prstGeom prst="line">
              <a:avLst/>
            </a:prstGeom>
            <a:ln w="5461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21">
              <a:extLst>
                <a:ext uri="{FF2B5EF4-FFF2-40B4-BE49-F238E27FC236}">
                  <a16:creationId xmlns:a16="http://schemas.microsoft.com/office/drawing/2014/main" id="{9B5132B1-E842-2199-FAD5-C79688E492C8}"/>
                </a:ext>
              </a:extLst>
            </p:cNvPr>
            <p:cNvCxnSpPr>
              <a:cxnSpLocks/>
              <a:stCxn id="9" idx="4"/>
              <a:endCxn id="10" idx="7"/>
            </p:cNvCxnSpPr>
            <p:nvPr/>
          </p:nvCxnSpPr>
          <p:spPr>
            <a:xfrm flipH="1">
              <a:off x="9851527" y="2012241"/>
              <a:ext cx="177333" cy="437988"/>
            </a:xfrm>
            <a:prstGeom prst="line">
              <a:avLst/>
            </a:prstGeom>
            <a:ln w="1524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26">
              <a:extLst>
                <a:ext uri="{FF2B5EF4-FFF2-40B4-BE49-F238E27FC236}">
                  <a16:creationId xmlns:a16="http://schemas.microsoft.com/office/drawing/2014/main" id="{0D26CAA2-3CC2-7C5B-8442-B28C7722F64F}"/>
                </a:ext>
              </a:extLst>
            </p:cNvPr>
            <p:cNvCxnSpPr>
              <a:cxnSpLocks/>
              <a:stCxn id="12" idx="4"/>
              <a:endCxn id="11" idx="0"/>
            </p:cNvCxnSpPr>
            <p:nvPr/>
          </p:nvCxnSpPr>
          <p:spPr>
            <a:xfrm>
              <a:off x="10455580" y="2519304"/>
              <a:ext cx="68206" cy="435120"/>
            </a:xfrm>
            <a:prstGeom prst="line">
              <a:avLst/>
            </a:prstGeom>
            <a:ln w="3302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1">
              <a:extLst>
                <a:ext uri="{FF2B5EF4-FFF2-40B4-BE49-F238E27FC236}">
                  <a16:creationId xmlns:a16="http://schemas.microsoft.com/office/drawing/2014/main" id="{267151ED-6F61-653C-8BA0-90A1855A9F47}"/>
                </a:ext>
              </a:extLst>
            </p:cNvPr>
            <p:cNvCxnSpPr>
              <a:cxnSpLocks/>
              <a:stCxn id="12" idx="2"/>
              <a:endCxn id="10" idx="6"/>
            </p:cNvCxnSpPr>
            <p:nvPr/>
          </p:nvCxnSpPr>
          <p:spPr>
            <a:xfrm flipH="1">
              <a:off x="9891700" y="2382144"/>
              <a:ext cx="426720" cy="165072"/>
            </a:xfrm>
            <a:prstGeom prst="line">
              <a:avLst/>
            </a:prstGeom>
            <a:ln w="1016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EEC94-EDE6-DD55-97F0-B1BCF2EF0ECA}"/>
              </a:ext>
            </a:extLst>
          </p:cNvPr>
          <p:cNvGrpSpPr/>
          <p:nvPr/>
        </p:nvGrpSpPr>
        <p:grpSpPr>
          <a:xfrm>
            <a:off x="7305172" y="1813708"/>
            <a:ext cx="1596908" cy="961443"/>
            <a:chOff x="5588225" y="1272865"/>
            <a:chExt cx="1596908" cy="961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CC9874-F3D6-F6AF-6DFB-EEEEE0A3D648}"/>
                </a:ext>
              </a:extLst>
            </p:cNvPr>
            <p:cNvSpPr txBox="1"/>
            <p:nvPr/>
          </p:nvSpPr>
          <p:spPr>
            <a:xfrm flipH="1">
              <a:off x="5588225" y="1433272"/>
              <a:ext cx="6879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ysClr val="windowText" lastClr="000000"/>
                  </a:solidFill>
                </a:rPr>
                <a:t>1.2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977928-98F2-C9C2-FC05-839E6B1D2EB7}"/>
                </a:ext>
              </a:extLst>
            </p:cNvPr>
            <p:cNvSpPr txBox="1"/>
            <p:nvPr/>
          </p:nvSpPr>
          <p:spPr>
            <a:xfrm flipH="1">
              <a:off x="5944733" y="1808905"/>
              <a:ext cx="6879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ysClr val="windowText" lastClr="000000"/>
                  </a:solidFill>
                </a:rPr>
                <a:t>0.8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8690AA-9EC9-9EAF-727A-80A76EB2BCC5}"/>
                </a:ext>
              </a:extLst>
            </p:cNvPr>
            <p:cNvSpPr txBox="1"/>
            <p:nvPr/>
          </p:nvSpPr>
          <p:spPr>
            <a:xfrm flipH="1">
              <a:off x="6173245" y="1272865"/>
              <a:ext cx="6879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ysClr val="windowText" lastClr="000000"/>
                  </a:solidFill>
                </a:rPr>
                <a:t>4.3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B70CD6-F62A-48BD-79EC-AADFCB834D77}"/>
                </a:ext>
              </a:extLst>
            </p:cNvPr>
            <p:cNvSpPr txBox="1"/>
            <p:nvPr/>
          </p:nvSpPr>
          <p:spPr>
            <a:xfrm flipH="1">
              <a:off x="6497197" y="1926531"/>
              <a:ext cx="6879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ysClr val="windowText" lastClr="000000"/>
                  </a:solidFill>
                </a:rPr>
                <a:t>2.6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087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C0F9-7635-2666-05B1-4B070AAE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Spatial Temporal Data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05008126-7D36-19DB-81E9-AF6A42778576}"/>
              </a:ext>
            </a:extLst>
          </p:cNvPr>
          <p:cNvSpPr/>
          <p:nvPr/>
        </p:nvSpPr>
        <p:spPr>
          <a:xfrm>
            <a:off x="334963" y="354757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400" b="1" kern="1200" dirty="0">
                <a:latin typeface="+mn-lt"/>
                <a:ea typeface="+mn-ea"/>
                <a:cs typeface="+mn-cs"/>
              </a:rPr>
              <a:t>Tracking of user’s behavior, commonly collected from location-based service applications 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400" b="1" kern="1200" dirty="0">
                <a:latin typeface="+mn-lt"/>
                <a:ea typeface="+mn-ea"/>
                <a:cs typeface="+mn-cs"/>
              </a:rPr>
              <a:t>(Local or Tourist?)</a:t>
            </a:r>
          </a:p>
        </p:txBody>
      </p:sp>
      <p:pic>
        <p:nvPicPr>
          <p:cNvPr id="3" name="Picture 2" descr="âfoursquare user' trajectoryâçå¾çæç´¢ç»æ">
            <a:hlinkClick r:id="rId3"/>
            <a:extLst>
              <a:ext uri="{FF2B5EF4-FFF2-40B4-BE49-F238E27FC236}">
                <a16:creationId xmlns:a16="http://schemas.microsoft.com/office/drawing/2014/main" id="{AC71F931-4135-99AF-00D7-2DCFE2CDA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49613" y="1448224"/>
            <a:ext cx="7386619" cy="3172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矩形 10">
            <a:extLst>
              <a:ext uri="{FF2B5EF4-FFF2-40B4-BE49-F238E27FC236}">
                <a16:creationId xmlns:a16="http://schemas.microsoft.com/office/drawing/2014/main" id="{5C9E7B33-56DF-661C-A8A4-8B51E0C69CCC}"/>
              </a:ext>
            </a:extLst>
          </p:cNvPr>
          <p:cNvSpPr/>
          <p:nvPr/>
        </p:nvSpPr>
        <p:spPr>
          <a:xfrm>
            <a:off x="5130458" y="5195710"/>
            <a:ext cx="680577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1700" b="1" kern="1200" dirty="0">
                <a:latin typeface="+mn-l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Gabrielli, L., et. al., From Tweets to Semantic Trajectories: Mining Anomalous Urban Mobility Patterns, in Citizen in Sensor Networks, 2014</a:t>
            </a:r>
            <a:endParaRPr lang="en-US" altLang="zh-CN" sz="1700" b="1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4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DD8F-295D-C25D-0095-5DDD9A0A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Spatial Temporal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727EA-4EA4-CC02-69B7-719FBB83B160}"/>
              </a:ext>
            </a:extLst>
          </p:cNvPr>
          <p:cNvSpPr txBox="1"/>
          <p:nvPr/>
        </p:nvSpPr>
        <p:spPr>
          <a:xfrm>
            <a:off x="334962" y="1253331"/>
            <a:ext cx="104444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Spatial temporal data records both </a:t>
            </a:r>
            <a:r>
              <a:rPr lang="en-US" sz="1900" b="1" dirty="0"/>
              <a:t>space</a:t>
            </a:r>
            <a:r>
              <a:rPr lang="en-US" sz="1900" dirty="0"/>
              <a:t> and </a:t>
            </a:r>
            <a:r>
              <a:rPr lang="en-US" sz="1900" b="1" dirty="0"/>
              <a:t>time</a:t>
            </a:r>
            <a:r>
              <a:rPr lang="en-US" sz="1900" dirty="0"/>
              <a:t> information. It is important for a variety of sciences and disciplines in understanding space-time factors and change.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Temporal data is also called time series.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Spatial observations can be real units or points in space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Observations that are close in time or space are similar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A very popular topic under this subject would be the trend prediction</a:t>
            </a:r>
          </a:p>
        </p:txBody>
      </p:sp>
    </p:spTree>
    <p:extLst>
      <p:ext uri="{BB962C8B-B14F-4D97-AF65-F5344CB8AC3E}">
        <p14:creationId xmlns:p14="http://schemas.microsoft.com/office/powerpoint/2010/main" val="2134536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50B7-62DC-B6AA-B392-30279BEC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Structured, Unstructured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AE5FE-A80F-791B-6AF2-24D884377254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Structured data, typically categorized as quantitative data — is highly organized and easily searchable.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The information contained in the data is easily interpretable by machines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Typically, in a </a:t>
            </a:r>
            <a:r>
              <a:rPr lang="en-US" sz="2400" b="1"/>
              <a:t>TABULAR</a:t>
            </a:r>
            <a:r>
              <a:rPr lang="en-US" sz="2400"/>
              <a:t> format</a:t>
            </a:r>
          </a:p>
        </p:txBody>
      </p:sp>
      <p:pic>
        <p:nvPicPr>
          <p:cNvPr id="4" name="Picture 3" descr="Unstructured, semi-structured, and structured data | Download Scientific  Diagram">
            <a:extLst>
              <a:ext uri="{FF2B5EF4-FFF2-40B4-BE49-F238E27FC236}">
                <a16:creationId xmlns:a16="http://schemas.microsoft.com/office/drawing/2014/main" id="{91BEFB6C-2885-B8B1-ABFA-74D7352CE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7" t="-108"/>
          <a:stretch/>
        </p:blipFill>
        <p:spPr bwMode="auto">
          <a:xfrm>
            <a:off x="7130692" y="1250156"/>
            <a:ext cx="3946529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00440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81E5-49C6-09D4-2734-C41B51FD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Structured, Unstructured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189B7-E415-ECD8-0F68-18D06485B9F1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/>
              <a:t>Unstructured data, typically categorized as qualitative data, does not have a predefined data model and is not recognized in a specific manner.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/>
              <a:t>The information contained in the data is hard to be understood by machines but humans.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/>
              <a:t>Even though unstructured data may have a native, internal structure.</a:t>
            </a:r>
          </a:p>
          <a:p>
            <a:pPr marL="2286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/>
              <a:t>A simple English sentence has a subject, a predicate, and an object.</a:t>
            </a:r>
          </a:p>
          <a:p>
            <a:pPr marL="2286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/>
              <a:t>Difficult to extract data for computer.</a:t>
            </a:r>
          </a:p>
          <a:p>
            <a:pPr marL="2286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/>
              <a:t>Computers need a clear schema to read data.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Picture 3" descr="Unstructured, semi-structured, and structured data | Download Scientific  Diagram">
            <a:extLst>
              <a:ext uri="{FF2B5EF4-FFF2-40B4-BE49-F238E27FC236}">
                <a16:creationId xmlns:a16="http://schemas.microsoft.com/office/drawing/2014/main" id="{1690FC2C-1A41-6C21-565E-1BCFBE044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06" b="-375"/>
          <a:stretch/>
        </p:blipFill>
        <p:spPr bwMode="auto">
          <a:xfrm>
            <a:off x="7359072" y="1250156"/>
            <a:ext cx="3489769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83608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67F0-6381-00EA-A4CE-4CBB12FD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>
                <a:latin typeface="+mj-lt"/>
                <a:ea typeface="+mj-ea"/>
                <a:cs typeface="+mj-cs"/>
              </a:rPr>
              <a:t>Structured, Unstructured Data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CE9F7-A2EE-DE65-EF74-59D66F60783B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Main difference: whether it’s easy to be searchable.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In simple terms, if data </a:t>
            </a:r>
            <a:r>
              <a:rPr lang="en-US" sz="2400" b="1"/>
              <a:t>can be easily sorted and stored in a spreadsheet</a:t>
            </a:r>
            <a:r>
              <a:rPr lang="en-US" sz="2400"/>
              <a:t>, it's structured. But if it doesn't fit neatly into a table or a spreadsheet, it's unstructured.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Why are images and videos unstructured?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3" name="Picture 2" descr="Unstructured, semi-structured, and structured data | Download Scientific  Diagram">
            <a:extLst>
              <a:ext uri="{FF2B5EF4-FFF2-40B4-BE49-F238E27FC236}">
                <a16:creationId xmlns:a16="http://schemas.microsoft.com/office/drawing/2014/main" id="{1B48DE0A-D94A-FE90-94E7-F5E6BC7D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876" y="2359006"/>
            <a:ext cx="5506161" cy="213363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91164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7640-B322-B120-136F-66B1A9DA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Structured, Unstructured Data</a:t>
            </a:r>
            <a:endParaRPr lang="en-US" dirty="0"/>
          </a:p>
        </p:txBody>
      </p:sp>
      <p:pic>
        <p:nvPicPr>
          <p:cNvPr id="3" name="Picture 2" descr="Structured Vs Unstructured Data Vs Semi-Structured Data">
            <a:extLst>
              <a:ext uri="{FF2B5EF4-FFF2-40B4-BE49-F238E27FC236}">
                <a16:creationId xmlns:a16="http://schemas.microsoft.com/office/drawing/2014/main" id="{1B0A3215-8975-BAB2-21D7-D2A37F9E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7302" y="1032641"/>
            <a:ext cx="6837395" cy="53216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6304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3A22-3788-54A7-FE33-280E5DED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Outlines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2DAD3-4262-0810-E9B0-26E0BC70F4CF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I: Introduction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What Drives Big Data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Characteristics of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Technology Towards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II: Basic Big Data Concepts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Concepts/Models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accent1"/>
                </a:solidFill>
              </a:rPr>
              <a:t>	- Big Data Process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Analytics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F4F766-7C1D-1C7F-E2BE-7B0DFBAE8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876" y="1250156"/>
            <a:ext cx="5506161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E21F-C743-C95E-CB40-CACFA7E5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anchor="ctr">
            <a:normAutofit/>
          </a:bodyPr>
          <a:lstStyle/>
          <a:p>
            <a:r>
              <a:rPr lang="en-US" dirty="0"/>
              <a:t>Tentative Schedule 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BA3EE92D-040A-5CF2-635B-691E5EA034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349399"/>
              </p:ext>
            </p:extLst>
          </p:nvPr>
        </p:nvGraphicFramePr>
        <p:xfrm>
          <a:off x="690650" y="1162890"/>
          <a:ext cx="6345709" cy="527056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9006">
                  <a:extLst>
                    <a:ext uri="{9D8B030D-6E8A-4147-A177-3AD203B41FA5}">
                      <a16:colId xmlns:a16="http://schemas.microsoft.com/office/drawing/2014/main" val="3884530126"/>
                    </a:ext>
                  </a:extLst>
                </a:gridCol>
                <a:gridCol w="2555369">
                  <a:extLst>
                    <a:ext uri="{9D8B030D-6E8A-4147-A177-3AD203B41FA5}">
                      <a16:colId xmlns:a16="http://schemas.microsoft.com/office/drawing/2014/main" val="2662473738"/>
                    </a:ext>
                  </a:extLst>
                </a:gridCol>
                <a:gridCol w="3041334">
                  <a:extLst>
                    <a:ext uri="{9D8B030D-6E8A-4147-A177-3AD203B41FA5}">
                      <a16:colId xmlns:a16="http://schemas.microsoft.com/office/drawing/2014/main" val="3235979256"/>
                    </a:ext>
                  </a:extLst>
                </a:gridCol>
              </a:tblGrid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Week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Topic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Tutorials / Assignments</a:t>
                      </a:r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1284584580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Introduction to Big Data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479716986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Classic Data Analytics I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129906488"/>
                  </a:ext>
                </a:extLst>
              </a:tr>
              <a:tr h="552439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Classic Data Analytics II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Tutorial on </a:t>
                      </a:r>
                      <a:r>
                        <a:rPr lang="en-US" sz="1200" dirty="0" err="1"/>
                        <a:t>Jupyter</a:t>
                      </a:r>
                      <a:r>
                        <a:rPr lang="en-US" sz="1200" dirty="0"/>
                        <a:t> and Python;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Assignment 1 release</a:t>
                      </a:r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2346217788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</a:t>
                      </a:r>
                      <a:r>
                        <a:rPr lang="en-US" altLang="zh-CN" sz="1200"/>
                        <a:t>adoop and MapReduce</a:t>
                      </a:r>
                      <a:endParaRPr lang="en-US" sz="1200"/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Tutorial on Hadoop</a:t>
                      </a:r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962355586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HDFS and Spark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2831356121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6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Neural Networks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Final Project Release</a:t>
                      </a:r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1364262750"/>
                  </a:ext>
                </a:extLst>
              </a:tr>
              <a:tr h="552439"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Graph Analytics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476882190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Big Data Storage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Tutorial on </a:t>
                      </a:r>
                      <a:r>
                        <a:rPr lang="en-US" sz="1200" b="0" dirty="0" err="1"/>
                        <a:t>PyTorch</a:t>
                      </a:r>
                      <a:endParaRPr lang="en-US" sz="1200" b="0" dirty="0"/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476310148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More on Data Analytics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Assignment 2 release</a:t>
                      </a:r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220381353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Visualization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2332709381"/>
                  </a:ext>
                </a:extLst>
              </a:tr>
              <a:tr h="552439">
                <a:tc>
                  <a:txBody>
                    <a:bodyPr/>
                    <a:lstStyle/>
                    <a:p>
                      <a:r>
                        <a:rPr lang="en-US" sz="1200"/>
                        <a:t>11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Cloud Computing &amp; Revision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2313182638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12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Project Presentations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3227234501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r>
                        <a:rPr lang="en-US" sz="1200"/>
                        <a:t>13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Project Presentations</a:t>
                      </a:r>
                    </a:p>
                  </a:txBody>
                  <a:tcPr marL="61634" marR="61634" marT="30817" marB="30817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1634" marR="61634" marT="30817" marB="30817"/>
                </a:tc>
                <a:extLst>
                  <a:ext uri="{0D108BD9-81ED-4DB2-BD59-A6C34878D82A}">
                    <a16:rowId xmlns:a16="http://schemas.microsoft.com/office/drawing/2014/main" val="342498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692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F4CE-3C9E-95DC-E4CB-1B7CD0B1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9B8C3-03C6-5E51-AB1D-4D1B6E1B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89" y="3524618"/>
            <a:ext cx="3355596" cy="2206305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C0A70F8-E450-48F3-7D07-42A1FDFCE276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9FE1BA-C2DC-E396-A429-D801A6BFCFF8}"/>
              </a:ext>
            </a:extLst>
          </p:cNvPr>
          <p:cNvSpPr txBox="1"/>
          <p:nvPr/>
        </p:nvSpPr>
        <p:spPr>
          <a:xfrm>
            <a:off x="2063098" y="2452641"/>
            <a:ext cx="4397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Acquire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Collect, store, retrieve, query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15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8991C-E685-90A0-8F96-D5BDF015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8DA6-0F10-EC9C-76FA-AD04B469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969718-DFC5-13F5-DBCD-294FBDCF94CB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12D3B6-20BA-5954-ED40-B815A5481F35}"/>
              </a:ext>
            </a:extLst>
          </p:cNvPr>
          <p:cNvSpPr txBox="1"/>
          <p:nvPr/>
        </p:nvSpPr>
        <p:spPr>
          <a:xfrm>
            <a:off x="2063098" y="2452642"/>
            <a:ext cx="4548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</a:t>
            </a:r>
            <a:r>
              <a:rPr lang="en-US" dirty="0" err="1"/>
              <a:t>i</a:t>
            </a:r>
            <a:r>
              <a:rPr lang="en-US" dirty="0"/>
              <a:t>): </a:t>
            </a:r>
            <a:r>
              <a:rPr lang="en-US" b="1" dirty="0"/>
              <a:t>exploration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Explore data: preliminary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F42B01-0F66-2828-A6D9-96926D61F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13" y="3308757"/>
            <a:ext cx="2516697" cy="2516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62FD4-59F3-6934-3164-0A6ADBB8B2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1" y="3568499"/>
            <a:ext cx="2650921" cy="16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38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A6E57-F9EC-26E1-F9B1-E716DFF2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4D67-D136-B6D8-1F7B-4D1FE3C9E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362D5F-7AB5-7D21-87B8-20BA4BB03D28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F248B3-A7DB-281E-2486-8BCCC2C67190}"/>
              </a:ext>
            </a:extLst>
          </p:cNvPr>
          <p:cNvSpPr txBox="1"/>
          <p:nvPr/>
        </p:nvSpPr>
        <p:spPr>
          <a:xfrm>
            <a:off x="2063099" y="2452641"/>
            <a:ext cx="4466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</p:txBody>
      </p:sp>
    </p:spTree>
    <p:extLst>
      <p:ext uri="{BB962C8B-B14F-4D97-AF65-F5344CB8AC3E}">
        <p14:creationId xmlns:p14="http://schemas.microsoft.com/office/powerpoint/2010/main" val="4420371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066E6-DE51-3BBF-4A42-53C8D5D34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FE07-3EB1-F10D-8D36-C940E311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F888F96-F455-FE22-62CC-A0007C217A21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8C57800-C61B-64FF-B62A-417B8C1E94A4}"/>
              </a:ext>
            </a:extLst>
          </p:cNvPr>
          <p:cNvSpPr txBox="1"/>
          <p:nvPr/>
        </p:nvSpPr>
        <p:spPr>
          <a:xfrm>
            <a:off x="2063099" y="2452641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Preprocessing is important.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69A9C6-E699-04E0-0235-ECA3B57DC996}"/>
              </a:ext>
            </a:extLst>
          </p:cNvPr>
          <p:cNvSpPr txBox="1">
            <a:spLocks/>
          </p:cNvSpPr>
          <p:nvPr/>
        </p:nvSpPr>
        <p:spPr bwMode="auto">
          <a:xfrm>
            <a:off x="1688512" y="2975739"/>
            <a:ext cx="8610600" cy="81289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Microsoft Sans Serif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Microsoft Sans Serif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Microsoft Sans Serif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Microsoft Sans Serif" pitchFamily="34" charset="0"/>
              </a:defRPr>
            </a:lvl9pPr>
          </a:lstStyle>
          <a:p>
            <a:r>
              <a:rPr lang="en-US" kern="0" dirty="0"/>
              <a:t>Why is data preprocessing important?</a:t>
            </a:r>
          </a:p>
        </p:txBody>
      </p:sp>
      <p:pic>
        <p:nvPicPr>
          <p:cNvPr id="7" name="Picture 2" descr="Garbage going into powerful machine learning models and garbage coming out.">
            <a:extLst>
              <a:ext uri="{FF2B5EF4-FFF2-40B4-BE49-F238E27FC236}">
                <a16:creationId xmlns:a16="http://schemas.microsoft.com/office/drawing/2014/main" id="{B718D9B4-75AB-779D-4BA1-F22A37DC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23" y="3836329"/>
            <a:ext cx="5638800" cy="200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6915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3B853-716D-42E2-66F3-50F466D46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0FA5-B4F5-1F2C-DE02-AB658F8D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E527CC5-3DC8-2114-0C48-16AB12E796B2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D5055E-702C-2A8E-FFCA-964DB7A01B2D}"/>
              </a:ext>
            </a:extLst>
          </p:cNvPr>
          <p:cNvSpPr txBox="1"/>
          <p:nvPr/>
        </p:nvSpPr>
        <p:spPr>
          <a:xfrm>
            <a:off x="2063099" y="2452641"/>
            <a:ext cx="4466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Data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8" name="Picture 2" descr="What is Data Integration in Marketing?">
            <a:extLst>
              <a:ext uri="{FF2B5EF4-FFF2-40B4-BE49-F238E27FC236}">
                <a16:creationId xmlns:a16="http://schemas.microsoft.com/office/drawing/2014/main" id="{32FEB3F2-BCE5-A917-C7C4-7776AD7D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129" y="3429000"/>
            <a:ext cx="380076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39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11210-4AA5-9BEF-3941-E31EFDBD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6E39-1DD0-C896-10B7-E9661DC7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57DC71-480B-FEA6-80FF-2CEDCE98D63C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9448BF-2A37-5113-50D8-18614AACE0D0}"/>
              </a:ext>
            </a:extLst>
          </p:cNvPr>
          <p:cNvSpPr txBox="1"/>
          <p:nvPr/>
        </p:nvSpPr>
        <p:spPr>
          <a:xfrm>
            <a:off x="2063099" y="2452641"/>
            <a:ext cx="4466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Data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8" name="Picture 2" descr="What is Data Integration in Marketing?">
            <a:extLst>
              <a:ext uri="{FF2B5EF4-FFF2-40B4-BE49-F238E27FC236}">
                <a16:creationId xmlns:a16="http://schemas.microsoft.com/office/drawing/2014/main" id="{9ACA5716-7429-3C2A-B299-787CEB51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129" y="3429000"/>
            <a:ext cx="380076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E2A0A7-6EA0-5D8C-8ECC-B7562584F8FA}"/>
              </a:ext>
            </a:extLst>
          </p:cNvPr>
          <p:cNvSpPr txBox="1"/>
          <p:nvPr/>
        </p:nvSpPr>
        <p:spPr>
          <a:xfrm>
            <a:off x="2063099" y="2452641"/>
            <a:ext cx="4466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</p:txBody>
      </p:sp>
      <p:pic>
        <p:nvPicPr>
          <p:cNvPr id="6" name="Picture 5" descr="6-Step Guide to Cleaning your HR Analytics Data - AIHR">
            <a:extLst>
              <a:ext uri="{FF2B5EF4-FFF2-40B4-BE49-F238E27FC236}">
                <a16:creationId xmlns:a16="http://schemas.microsoft.com/office/drawing/2014/main" id="{C1192502-BCB0-8D45-7B15-17FD00BB7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10602" r="4769" b="9639"/>
          <a:stretch/>
        </p:blipFill>
        <p:spPr bwMode="auto">
          <a:xfrm>
            <a:off x="6158918" y="2881385"/>
            <a:ext cx="4114801" cy="382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9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81DBD-C30A-CC77-E035-FBE8C77B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A717-75BC-3915-A932-2064E302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9EB284D-778E-FFD9-4868-3BFC4928F6C1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C90886-C611-9A85-5AFA-54A9C6EC329C}"/>
              </a:ext>
            </a:extLst>
          </p:cNvPr>
          <p:cNvSpPr txBox="1"/>
          <p:nvPr/>
        </p:nvSpPr>
        <p:spPr>
          <a:xfrm>
            <a:off x="2375483" y="2544539"/>
            <a:ext cx="44662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</p:txBody>
      </p:sp>
      <p:pic>
        <p:nvPicPr>
          <p:cNvPr id="9" name="Picture 2" descr="Data cleansing &amp;amp; data transformation | Quantdare">
            <a:extLst>
              <a:ext uri="{FF2B5EF4-FFF2-40B4-BE49-F238E27FC236}">
                <a16:creationId xmlns:a16="http://schemas.microsoft.com/office/drawing/2014/main" id="{F19934AA-3C47-1BCA-5ABF-F05C33B45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483" y="4169329"/>
            <a:ext cx="76200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674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01419-813F-90DE-AF01-77985E05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E047-12E4-CC3A-FBDE-42226871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2A66C8C-A140-C846-7E5E-81DE697322D0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7035C0A-631D-81F2-47E8-B02F120FD04F}"/>
              </a:ext>
            </a:extLst>
          </p:cNvPr>
          <p:cNvSpPr txBox="1"/>
          <p:nvPr/>
        </p:nvSpPr>
        <p:spPr>
          <a:xfrm>
            <a:off x="2063098" y="2452641"/>
            <a:ext cx="7976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Feature extraction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the process of transforming raw data into numerical features that can be processed </a:t>
            </a:r>
            <a:r>
              <a:rPr lang="en-US" dirty="0"/>
              <a:t>while preserving the information in the original data set. </a:t>
            </a:r>
            <a:endParaRPr lang="en-US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</p:txBody>
      </p:sp>
    </p:spTree>
    <p:extLst>
      <p:ext uri="{BB962C8B-B14F-4D97-AF65-F5344CB8AC3E}">
        <p14:creationId xmlns:p14="http://schemas.microsoft.com/office/powerpoint/2010/main" val="1177449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67E36-DBD4-C605-42EF-BA85BBD4C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D76E-F346-2EF4-BAFA-03C4A727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0E39E7F-9A5C-213C-1792-A48216F9252F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84CCE0-32E2-0C4D-7BF5-ED565FFCEF16}"/>
              </a:ext>
            </a:extLst>
          </p:cNvPr>
          <p:cNvSpPr txBox="1"/>
          <p:nvPr/>
        </p:nvSpPr>
        <p:spPr>
          <a:xfrm>
            <a:off x="2063098" y="2452641"/>
            <a:ext cx="7976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Feature scaling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Normalization</a:t>
            </a:r>
            <a:r>
              <a:rPr lang="en-US" dirty="0"/>
              <a:t> typically means rescaling the values into similar range, e.g., [0,1]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28313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72017-6EE1-45AE-5A3C-5A5AFA95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295C-939B-BA1A-1B73-D40C3D71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14521C0-EDCB-F4DD-C951-8A8090491036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750233-DA6D-93AA-76DC-321E3310B0F5}"/>
              </a:ext>
            </a:extLst>
          </p:cNvPr>
          <p:cNvSpPr txBox="1"/>
          <p:nvPr/>
        </p:nvSpPr>
        <p:spPr>
          <a:xfrm>
            <a:off x="2063098" y="2452642"/>
            <a:ext cx="79762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Feature scaling (Normalization)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Clipping: Set min/max values to avoid outliers.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scaling to a range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log scaling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z-score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pic>
        <p:nvPicPr>
          <p:cNvPr id="6" name="Picture 5" descr="How to Scale data into the 0-1 range using Min-Max Normalization. -  knowledge Transfer">
            <a:extLst>
              <a:ext uri="{FF2B5EF4-FFF2-40B4-BE49-F238E27FC236}">
                <a16:creationId xmlns:a16="http://schemas.microsoft.com/office/drawing/2014/main" id="{47F3B583-EF91-61D3-EAB4-C78D9A870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4166104"/>
            <a:ext cx="2937112" cy="90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C0FB5D-B4FB-4088-B246-E873A5705A80}"/>
              </a:ext>
            </a:extLst>
          </p:cNvPr>
          <p:cNvGraphicFramePr>
            <a:graphicFrameLocks noGrp="1"/>
          </p:cNvGraphicFramePr>
          <p:nvPr/>
        </p:nvGraphicFramePr>
        <p:xfrm>
          <a:off x="5365095" y="4757419"/>
          <a:ext cx="4891844" cy="1752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36916">
                  <a:extLst>
                    <a:ext uri="{9D8B030D-6E8A-4147-A177-3AD203B41FA5}">
                      <a16:colId xmlns:a16="http://schemas.microsoft.com/office/drawing/2014/main" val="2551394956"/>
                    </a:ext>
                  </a:extLst>
                </a:gridCol>
                <a:gridCol w="675314">
                  <a:extLst>
                    <a:ext uri="{9D8B030D-6E8A-4147-A177-3AD203B41FA5}">
                      <a16:colId xmlns:a16="http://schemas.microsoft.com/office/drawing/2014/main" val="1811162666"/>
                    </a:ext>
                  </a:extLst>
                </a:gridCol>
                <a:gridCol w="1157048">
                  <a:extLst>
                    <a:ext uri="{9D8B030D-6E8A-4147-A177-3AD203B41FA5}">
                      <a16:colId xmlns:a16="http://schemas.microsoft.com/office/drawing/2014/main" val="1602428948"/>
                    </a:ext>
                  </a:extLst>
                </a:gridCol>
                <a:gridCol w="1422566">
                  <a:extLst>
                    <a:ext uri="{9D8B030D-6E8A-4147-A177-3AD203B41FA5}">
                      <a16:colId xmlns:a16="http://schemas.microsoft.com/office/drawing/2014/main" val="386718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Employee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Salary_</a:t>
                      </a:r>
                    </a:p>
                    <a:p>
                      <a:r>
                        <a:rPr lang="en-US" dirty="0"/>
                        <a:t>scaled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8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8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3769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739DFC-0660-4CF5-8B15-EFEE28CB7EC8}"/>
              </a:ext>
            </a:extLst>
          </p:cNvPr>
          <p:cNvSpPr txBox="1"/>
          <p:nvPr/>
        </p:nvSpPr>
        <p:spPr>
          <a:xfrm>
            <a:off x="2265388" y="5075283"/>
            <a:ext cx="2711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provide a more meaningful and clear representation of value about </a:t>
            </a:r>
            <a:r>
              <a:rPr lang="en-US" sz="1400" b="1" dirty="0">
                <a:solidFill>
                  <a:srgbClr val="FF0000"/>
                </a:solidFill>
              </a:rPr>
              <a:t>its percentage of a range</a:t>
            </a:r>
          </a:p>
        </p:txBody>
      </p:sp>
    </p:spTree>
    <p:extLst>
      <p:ext uri="{BB962C8B-B14F-4D97-AF65-F5344CB8AC3E}">
        <p14:creationId xmlns:p14="http://schemas.microsoft.com/office/powerpoint/2010/main" val="61170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410E-A0C2-4130-5898-69F2F110A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F9D3-0E10-A4A0-E1E3-9EABBD17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Outlines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172F6-E5E0-FC8D-17B0-161A06305602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I: Introduction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What Drives Big Data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Characteristics of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Technology Towards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II: Basic Big Data Concepts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Concepts/Models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Big Data Process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Analytics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1F73C-6643-8075-2829-9F4352380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876" y="1250156"/>
            <a:ext cx="5506161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135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D966B-32F3-910C-BCBE-2BC8549EA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84A5-7901-3CCF-924D-CF825EE5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589EEBD-EC51-2FC1-7EB8-FE1FC7FF713F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C7BC1B-14EE-B885-D032-6A38DD272DF5}"/>
              </a:ext>
            </a:extLst>
          </p:cNvPr>
          <p:cNvSpPr txBox="1"/>
          <p:nvPr/>
        </p:nvSpPr>
        <p:spPr>
          <a:xfrm>
            <a:off x="2063098" y="2452642"/>
            <a:ext cx="79762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Feature scaling (Normalization)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Clipping: Set min/max values to avoid outliers.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scaling to a range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log scaling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z-score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000A748-2844-096D-BC57-C2A393A27096}"/>
              </a:ext>
            </a:extLst>
          </p:cNvPr>
          <p:cNvGraphicFramePr>
            <a:graphicFrameLocks noGrp="1"/>
          </p:cNvGraphicFramePr>
          <p:nvPr/>
        </p:nvGraphicFramePr>
        <p:xfrm>
          <a:off x="5304170" y="4539529"/>
          <a:ext cx="4891844" cy="1752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36916">
                  <a:extLst>
                    <a:ext uri="{9D8B030D-6E8A-4147-A177-3AD203B41FA5}">
                      <a16:colId xmlns:a16="http://schemas.microsoft.com/office/drawing/2014/main" val="2551394956"/>
                    </a:ext>
                  </a:extLst>
                </a:gridCol>
                <a:gridCol w="675314">
                  <a:extLst>
                    <a:ext uri="{9D8B030D-6E8A-4147-A177-3AD203B41FA5}">
                      <a16:colId xmlns:a16="http://schemas.microsoft.com/office/drawing/2014/main" val="1811162666"/>
                    </a:ext>
                  </a:extLst>
                </a:gridCol>
                <a:gridCol w="1157048">
                  <a:extLst>
                    <a:ext uri="{9D8B030D-6E8A-4147-A177-3AD203B41FA5}">
                      <a16:colId xmlns:a16="http://schemas.microsoft.com/office/drawing/2014/main" val="1602428948"/>
                    </a:ext>
                  </a:extLst>
                </a:gridCol>
                <a:gridCol w="1422566">
                  <a:extLst>
                    <a:ext uri="{9D8B030D-6E8A-4147-A177-3AD203B41FA5}">
                      <a16:colId xmlns:a16="http://schemas.microsoft.com/office/drawing/2014/main" val="386718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Employee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Salary_</a:t>
                      </a:r>
                    </a:p>
                    <a:p>
                      <a:r>
                        <a:rPr lang="en-US" dirty="0"/>
                        <a:t>scaled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8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8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37699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14434CE-E017-35BB-7C92-5D12C2F99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55" y="4214997"/>
            <a:ext cx="1373010" cy="438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083615-47C7-1DF4-FC38-E84161FF79D4}"/>
              </a:ext>
            </a:extLst>
          </p:cNvPr>
          <p:cNvSpPr txBox="1"/>
          <p:nvPr/>
        </p:nvSpPr>
        <p:spPr>
          <a:xfrm>
            <a:off x="2063098" y="4953700"/>
            <a:ext cx="2711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provide a more meaningful and clear representation of data, especially when </a:t>
            </a:r>
            <a:r>
              <a:rPr lang="en-US" sz="1400" b="1" dirty="0">
                <a:solidFill>
                  <a:srgbClr val="FF0000"/>
                </a:solidFill>
              </a:rPr>
              <a:t>dealing with data that varies exponentially or over a wide range.</a:t>
            </a:r>
          </a:p>
        </p:txBody>
      </p:sp>
    </p:spTree>
    <p:extLst>
      <p:ext uri="{BB962C8B-B14F-4D97-AF65-F5344CB8AC3E}">
        <p14:creationId xmlns:p14="http://schemas.microsoft.com/office/powerpoint/2010/main" val="35312958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3B784-F4EB-04EE-2AE8-7F261F79B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2B5B-9C0E-C675-B939-9A1D25B0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BAAA82-72AF-484B-5B47-AD9C93A725FA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DB17703-88C4-7971-F669-12AA87735BA9}"/>
              </a:ext>
            </a:extLst>
          </p:cNvPr>
          <p:cNvSpPr txBox="1"/>
          <p:nvPr/>
        </p:nvSpPr>
        <p:spPr>
          <a:xfrm>
            <a:off x="2063098" y="2452642"/>
            <a:ext cx="79762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Feature scaling (Normalization)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Clipping: Set min/max values to avoid outliers.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scaling to a range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log scaling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z-score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0321D-4DBA-6BED-82AD-C872EB67D897}"/>
              </a:ext>
            </a:extLst>
          </p:cNvPr>
          <p:cNvSpPr txBox="1"/>
          <p:nvPr/>
        </p:nvSpPr>
        <p:spPr>
          <a:xfrm>
            <a:off x="2063098" y="4592973"/>
            <a:ext cx="2711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μ is the mean and </a:t>
            </a:r>
          </a:p>
          <a:p>
            <a:r>
              <a:rPr lang="en-US" sz="1400" dirty="0"/>
              <a:t>σ is the standard deviation</a:t>
            </a:r>
          </a:p>
          <a:p>
            <a:endParaRPr lang="en-US" sz="1400" dirty="0"/>
          </a:p>
          <a:p>
            <a:r>
              <a:rPr lang="en-US" sz="1400" dirty="0"/>
              <a:t>to provide a standardized way of understanding </a:t>
            </a:r>
            <a:r>
              <a:rPr lang="en-US" sz="1400" b="1" dirty="0">
                <a:solidFill>
                  <a:srgbClr val="FF0000"/>
                </a:solidFill>
              </a:rPr>
              <a:t>a value's relationship to the mean in a distribution</a:t>
            </a:r>
            <a:r>
              <a:rPr lang="en-US" sz="1400" dirty="0"/>
              <a:t>, making it easier to compare different datasets and identify outliers.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3B4CDCB-E78F-F5D9-6550-3CE603C0A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98" y="4189333"/>
            <a:ext cx="1770692" cy="41242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8900D42-EF88-48C1-E5DD-4D8A7312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8356"/>
            <a:ext cx="4406620" cy="337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129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39AF3-B8D2-0C28-34A5-CC539032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98B5-4922-2D9D-1C9E-45BBEC76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DB96968-E25D-83A9-3364-17D4447C9712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984A32-C059-53F8-02F8-C5A46A455536}"/>
              </a:ext>
            </a:extLst>
          </p:cNvPr>
          <p:cNvSpPr txBox="1"/>
          <p:nvPr/>
        </p:nvSpPr>
        <p:spPr>
          <a:xfrm>
            <a:off x="2063098" y="2452642"/>
            <a:ext cx="79762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data (ii): </a:t>
            </a:r>
            <a:r>
              <a:rPr lang="en-US" b="1" dirty="0"/>
              <a:t>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Feature scaling (Normalization)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Clipping: Set min/max values to avoid outliers.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scaling to a range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log scaling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z-score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9000979C-460A-C8C2-D96E-029D951910C0}"/>
              </a:ext>
            </a:extLst>
          </p:cNvPr>
          <p:cNvGraphicFramePr>
            <a:graphicFrameLocks noGrp="1"/>
          </p:cNvGraphicFramePr>
          <p:nvPr/>
        </p:nvGraphicFramePr>
        <p:xfrm>
          <a:off x="5304170" y="4539529"/>
          <a:ext cx="4891844" cy="1752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36916">
                  <a:extLst>
                    <a:ext uri="{9D8B030D-6E8A-4147-A177-3AD203B41FA5}">
                      <a16:colId xmlns:a16="http://schemas.microsoft.com/office/drawing/2014/main" val="2551394956"/>
                    </a:ext>
                  </a:extLst>
                </a:gridCol>
                <a:gridCol w="675314">
                  <a:extLst>
                    <a:ext uri="{9D8B030D-6E8A-4147-A177-3AD203B41FA5}">
                      <a16:colId xmlns:a16="http://schemas.microsoft.com/office/drawing/2014/main" val="1811162666"/>
                    </a:ext>
                  </a:extLst>
                </a:gridCol>
                <a:gridCol w="1157048">
                  <a:extLst>
                    <a:ext uri="{9D8B030D-6E8A-4147-A177-3AD203B41FA5}">
                      <a16:colId xmlns:a16="http://schemas.microsoft.com/office/drawing/2014/main" val="1602428948"/>
                    </a:ext>
                  </a:extLst>
                </a:gridCol>
                <a:gridCol w="1422566">
                  <a:extLst>
                    <a:ext uri="{9D8B030D-6E8A-4147-A177-3AD203B41FA5}">
                      <a16:colId xmlns:a16="http://schemas.microsoft.com/office/drawing/2014/main" val="386718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Employee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Salary_</a:t>
                      </a:r>
                    </a:p>
                    <a:p>
                      <a:r>
                        <a:rPr lang="en-US" dirty="0"/>
                        <a:t>scaled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-0.21822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8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-0.87287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8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1.091089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3769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FBE09D-B701-94FD-E7B7-8209F89A0847}"/>
              </a:ext>
            </a:extLst>
          </p:cNvPr>
          <p:cNvSpPr txBox="1"/>
          <p:nvPr/>
        </p:nvSpPr>
        <p:spPr>
          <a:xfrm>
            <a:off x="2063098" y="4592973"/>
            <a:ext cx="2711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μ is the mean and </a:t>
            </a:r>
          </a:p>
          <a:p>
            <a:r>
              <a:rPr lang="en-US" sz="1400" dirty="0"/>
              <a:t>σ is the standard deviation</a:t>
            </a:r>
          </a:p>
          <a:p>
            <a:endParaRPr lang="en-US" sz="1400" dirty="0"/>
          </a:p>
          <a:p>
            <a:r>
              <a:rPr lang="en-US" sz="1400" dirty="0"/>
              <a:t>to provide a standardized way of understanding </a:t>
            </a:r>
            <a:r>
              <a:rPr lang="en-US" sz="1400" b="1" dirty="0">
                <a:solidFill>
                  <a:srgbClr val="FF0000"/>
                </a:solidFill>
              </a:rPr>
              <a:t>a value's relationship to the mean in a distribution</a:t>
            </a:r>
            <a:r>
              <a:rPr lang="en-US" sz="1400" dirty="0"/>
              <a:t>, making it easier to compare different datasets and identify outliers.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90D8E66-7934-385F-4F92-6E23C6FBA0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98" y="4189333"/>
            <a:ext cx="1770692" cy="4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43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C166-E644-DDB9-0622-1342379E6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699B-904D-D1CB-0803-CDEE54B3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B1FE5B7-2DDF-77C5-60D2-F69A07C4A787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CF1096-E8F1-1BDE-426F-31D623A98612}"/>
              </a:ext>
            </a:extLst>
          </p:cNvPr>
          <p:cNvSpPr txBox="1"/>
          <p:nvPr/>
        </p:nvSpPr>
        <p:spPr>
          <a:xfrm>
            <a:off x="2063098" y="2452641"/>
            <a:ext cx="7976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analytical techniques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Association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2774737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12EB-2254-084C-9D8B-C3AB52AB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654D-BE01-280A-0E34-11780258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89707-D3B5-42A9-102A-4AE0794C4508}"/>
              </a:ext>
            </a:extLst>
          </p:cNvPr>
          <p:cNvSpPr txBox="1"/>
          <p:nvPr/>
        </p:nvSpPr>
        <p:spPr>
          <a:xfrm>
            <a:off x="2063098" y="2452642"/>
            <a:ext cx="797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and result </a:t>
            </a:r>
            <a:r>
              <a:rPr lang="en-US" b="1" dirty="0"/>
              <a:t>visualization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B3D9A-9EFD-E274-86CD-ACCA5820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507418"/>
            <a:ext cx="3477236" cy="251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CCDCB-F101-C08B-4010-8691DC7C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10" y="3492964"/>
            <a:ext cx="838899" cy="578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114E1-E65E-01D1-7D00-9E9E83D19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69" y="3491880"/>
            <a:ext cx="838899" cy="637563"/>
          </a:xfrm>
          <a:prstGeom prst="rect">
            <a:avLst/>
          </a:prstGeom>
        </p:spPr>
      </p:pic>
      <p:pic>
        <p:nvPicPr>
          <p:cNvPr id="9" name="Picture 4" descr="Python logo and symbol, meaning, history, PNG">
            <a:extLst>
              <a:ext uri="{FF2B5EF4-FFF2-40B4-BE49-F238E27FC236}">
                <a16:creationId xmlns:a16="http://schemas.microsoft.com/office/drawing/2014/main" id="{301DE92E-5376-3C00-6B35-20AE6D1F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28" y="4053090"/>
            <a:ext cx="1501630" cy="9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Tableau Logo, symbol, meaning, history, PNG, brand">
            <a:extLst>
              <a:ext uri="{FF2B5EF4-FFF2-40B4-BE49-F238E27FC236}">
                <a16:creationId xmlns:a16="http://schemas.microsoft.com/office/drawing/2014/main" id="{D2B06058-2CC3-6B78-03FB-A83A7C15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848" y="4934300"/>
            <a:ext cx="1850590" cy="104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73C2A96-7939-B2D1-B0E0-418A5CE506EC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632641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2AED-038B-EBEF-25C2-788046C28C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AD233-1535-7D07-4E8F-1A96EE37BB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3DC6CE6-1421-D783-D632-EC62F3016FD4}"/>
              </a:ext>
            </a:extLst>
          </p:cNvPr>
          <p:cNvGraphicFramePr/>
          <p:nvPr/>
        </p:nvGraphicFramePr>
        <p:xfrm>
          <a:off x="1549400" y="1127078"/>
          <a:ext cx="9042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row: Curved Up 6">
            <a:extLst>
              <a:ext uri="{FF2B5EF4-FFF2-40B4-BE49-F238E27FC236}">
                <a16:creationId xmlns:a16="http://schemas.microsoft.com/office/drawing/2014/main" id="{1F31CFC3-D3DC-1B08-BD55-C3C390A58FB7}"/>
              </a:ext>
            </a:extLst>
          </p:cNvPr>
          <p:cNvSpPr/>
          <p:nvPr/>
        </p:nvSpPr>
        <p:spPr>
          <a:xfrm flipH="1">
            <a:off x="1549400" y="2284374"/>
            <a:ext cx="8617424" cy="2480809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F77C6-BE97-0EFB-D986-367D4AB4B0C9}"/>
              </a:ext>
            </a:extLst>
          </p:cNvPr>
          <p:cNvSpPr txBox="1"/>
          <p:nvPr/>
        </p:nvSpPr>
        <p:spPr>
          <a:xfrm>
            <a:off x="2063098" y="2452641"/>
            <a:ext cx="7976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Business insights, actions,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Iterative</a:t>
            </a:r>
            <a:r>
              <a:rPr lang="en-US" dirty="0"/>
              <a:t> big data process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BE9A69-ED21-7986-70E3-F5C194A5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Data Analytical Process</a:t>
            </a:r>
          </a:p>
        </p:txBody>
      </p:sp>
    </p:spTree>
    <p:extLst>
      <p:ext uri="{BB962C8B-B14F-4D97-AF65-F5344CB8AC3E}">
        <p14:creationId xmlns:p14="http://schemas.microsoft.com/office/powerpoint/2010/main" val="25888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DD8F-295D-C25D-0095-5DDD9A0A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Data Driven Approach (Technical perspective) </a:t>
            </a:r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4657201-121B-1EE4-9E3A-856D8CFF2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31" y="1752599"/>
            <a:ext cx="10539938" cy="3276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474C3-135B-C5BC-5F3D-31095AC9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5105401"/>
            <a:ext cx="7169624" cy="6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26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0B5A-2D85-9232-ED36-B313B713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Analytics Pipeline</a:t>
            </a:r>
          </a:p>
        </p:txBody>
      </p:sp>
      <p:pic>
        <p:nvPicPr>
          <p:cNvPr id="5" name="Picture 4" descr="How to Build a Scalable Data Analytics Pipeline">
            <a:extLst>
              <a:ext uri="{FF2B5EF4-FFF2-40B4-BE49-F238E27FC236}">
                <a16:creationId xmlns:a16="http://schemas.microsoft.com/office/drawing/2014/main" id="{F1041EB9-A7F7-46A0-A936-F696D767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55052"/>
            <a:ext cx="1051560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5283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3A22-3788-54A7-FE33-280E5DED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Outlines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2DAD3-4262-0810-E9B0-26E0BC70F4CF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I: Introduction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What Drives Big Data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Characteristics of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Technology Towards Big Data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Part II: Basic Big Data Concepts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Data Concepts/Models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Big Data Process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	- </a:t>
            </a:r>
            <a:r>
              <a:rPr lang="en-US" sz="2400" dirty="0">
                <a:solidFill>
                  <a:schemeClr val="accent1"/>
                </a:solidFill>
              </a:rPr>
              <a:t>Data Analytics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BA63284-5776-C79E-EFED-E6F91F585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876" y="1250156"/>
            <a:ext cx="5506161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08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6707-300F-E9FB-DB70-D563C372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vs. Predictive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4E589-85CC-DE55-7EB4-ABF483409BB0}"/>
              </a:ext>
            </a:extLst>
          </p:cNvPr>
          <p:cNvSpPr txBox="1"/>
          <p:nvPr/>
        </p:nvSpPr>
        <p:spPr>
          <a:xfrm>
            <a:off x="914401" y="1472269"/>
            <a:ext cx="103749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Descriptive</a:t>
            </a:r>
            <a:r>
              <a:rPr lang="en-US" sz="3200" dirty="0"/>
              <a:t> Analytics: use data aggregation and data mining to provide insight into the past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Answer: “What has happened?”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Predictive</a:t>
            </a:r>
            <a:r>
              <a:rPr lang="en-US" sz="3200" dirty="0"/>
              <a:t> Analytics: use statistical models and forecasting techniques to understand the future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Answer: “What could happen?”</a:t>
            </a:r>
          </a:p>
        </p:txBody>
      </p:sp>
    </p:spTree>
    <p:extLst>
      <p:ext uri="{BB962C8B-B14F-4D97-AF65-F5344CB8AC3E}">
        <p14:creationId xmlns:p14="http://schemas.microsoft.com/office/powerpoint/2010/main" val="286783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25FA-848A-2A37-04AA-2CEA0A6D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dirty="0"/>
              <a:t>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36B0F6-8FEC-9E24-8F2C-05464A319CE8}"/>
              </a:ext>
            </a:extLst>
          </p:cNvPr>
          <p:cNvSpPr txBox="1">
            <a:spLocks/>
          </p:cNvSpPr>
          <p:nvPr/>
        </p:nvSpPr>
        <p:spPr>
          <a:xfrm>
            <a:off x="1055739" y="1588590"/>
            <a:ext cx="5247369" cy="41474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What is data?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1600" dirty="0"/>
              <a:t>-  </a:t>
            </a:r>
            <a:r>
              <a:rPr lang="en-US" sz="2000" i="1" dirty="0"/>
              <a:t>facts and statistics collected together for reference or analysis.</a:t>
            </a:r>
          </a:p>
          <a:p>
            <a:pPr marL="0" indent="0">
              <a:buNone/>
            </a:pPr>
            <a:r>
              <a:rPr lang="en-US" sz="2000" i="1" dirty="0"/>
              <a:t>     - If something can be measured, observed, or described, it can be converted into a digital format.</a:t>
            </a:r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1600" i="1" dirty="0"/>
          </a:p>
          <a:p>
            <a:endParaRPr lang="en-US" sz="2400" dirty="0"/>
          </a:p>
        </p:txBody>
      </p:sp>
      <p:pic>
        <p:nvPicPr>
          <p:cNvPr id="5" name="Picture 2" descr="Strong AI, What is it? - workit-software">
            <a:extLst>
              <a:ext uri="{FF2B5EF4-FFF2-40B4-BE49-F238E27FC236}">
                <a16:creationId xmlns:a16="http://schemas.microsoft.com/office/drawing/2014/main" id="{EE508CC8-1557-8F8D-1448-A3062CB4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0818" y="4040862"/>
            <a:ext cx="3352800" cy="20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A5557-B15B-C3E4-55A4-F5E9E5DACB34}"/>
              </a:ext>
            </a:extLst>
          </p:cNvPr>
          <p:cNvSpPr txBox="1"/>
          <p:nvPr/>
        </p:nvSpPr>
        <p:spPr>
          <a:xfrm>
            <a:off x="6691084" y="1588590"/>
            <a:ext cx="5012267" cy="1754326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“Imagine data as a Mirror. Data isn't just numbers and facts; it's the </a:t>
            </a:r>
            <a:r>
              <a:rPr lang="en-US" b="1" dirty="0"/>
              <a:t>imperfect, scattered, and powerful reflection of the world around us</a:t>
            </a:r>
            <a:r>
              <a:rPr lang="en-US" dirty="0"/>
              <a:t>. Its value lies not in the fragments themselves, but in the knowledge we gain when we put the mirror back together.”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FFDDA-E921-A010-21EC-5AC02CC52CA1}"/>
              </a:ext>
            </a:extLst>
          </p:cNvPr>
          <p:cNvSpPr txBox="1"/>
          <p:nvPr/>
        </p:nvSpPr>
        <p:spPr>
          <a:xfrm>
            <a:off x="7201557" y="6239292"/>
            <a:ext cx="321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------ Google Gemini 2.5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FA8F2-E487-B831-5F2A-8D2F0B874CD9}"/>
              </a:ext>
            </a:extLst>
          </p:cNvPr>
          <p:cNvSpPr txBox="1"/>
          <p:nvPr/>
        </p:nvSpPr>
        <p:spPr>
          <a:xfrm>
            <a:off x="1055739" y="4287663"/>
            <a:ext cx="6093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What is </a:t>
            </a:r>
            <a:r>
              <a:rPr lang="en-US" sz="2400" b="1" dirty="0">
                <a:solidFill>
                  <a:schemeClr val="accent1"/>
                </a:solidFill>
              </a:rPr>
              <a:t>Not</a:t>
            </a:r>
            <a:r>
              <a:rPr lang="en-US" sz="2400" b="1" dirty="0"/>
              <a:t> data?</a:t>
            </a:r>
          </a:p>
          <a:p>
            <a:pPr marL="0" indent="0">
              <a:buNone/>
            </a:pPr>
            <a:r>
              <a:rPr lang="en-US" sz="2400" dirty="0"/>
              <a:t>    - </a:t>
            </a:r>
            <a:r>
              <a:rPr lang="en-US" sz="2000" i="1" dirty="0"/>
              <a:t>Can everything become data?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09625-0FB2-4BC3-74D3-4C5992B206FF}"/>
              </a:ext>
            </a:extLst>
          </p:cNvPr>
          <p:cNvSpPr txBox="1"/>
          <p:nvPr/>
        </p:nvSpPr>
        <p:spPr>
          <a:xfrm>
            <a:off x="924486" y="5072493"/>
            <a:ext cx="6098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i="1" dirty="0"/>
              <a:t>the feeling of happiness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i="1" dirty="0"/>
              <a:t>taste of a banana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i="1" dirty="0"/>
              <a:t>an idea</a:t>
            </a:r>
          </a:p>
        </p:txBody>
      </p:sp>
    </p:spTree>
    <p:extLst>
      <p:ext uri="{BB962C8B-B14F-4D97-AF65-F5344CB8AC3E}">
        <p14:creationId xmlns:p14="http://schemas.microsoft.com/office/powerpoint/2010/main" val="150974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7390-EE03-708C-A241-D6DCAC6A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Supervised Learning vs. Unsupervised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9E012-80E5-3215-D629-836E66928137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Supervised (Predictive)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Classification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Regression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Unsupervised (Descriptive)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Clustering 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Association 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64920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681B6-8BB7-56BC-CC29-A984449E8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B840-5878-1B75-6142-2DE143F9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Supervised Learning vs. Unsupervised Learning</a:t>
            </a: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F906F49F-5861-1476-A715-BDAD7F619403}"/>
              </a:ext>
            </a:extLst>
          </p:cNvPr>
          <p:cNvSpPr/>
          <p:nvPr/>
        </p:nvSpPr>
        <p:spPr>
          <a:xfrm>
            <a:off x="6167810" y="1943869"/>
            <a:ext cx="4233490" cy="2981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B8B5F664-ED6B-6FE6-423A-3CF960906410}"/>
              </a:ext>
            </a:extLst>
          </p:cNvPr>
          <p:cNvSpPr/>
          <p:nvPr/>
        </p:nvSpPr>
        <p:spPr>
          <a:xfrm>
            <a:off x="1790700" y="1943869"/>
            <a:ext cx="4233490" cy="2981315"/>
          </a:xfrm>
          <a:prstGeom prst="rect">
            <a:avLst/>
          </a:prstGeom>
          <a:solidFill>
            <a:srgbClr val="FFC000">
              <a:alpha val="25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649BDC32-5FB0-3279-6209-2E5852A5D0E9}"/>
              </a:ext>
            </a:extLst>
          </p:cNvPr>
          <p:cNvSpPr/>
          <p:nvPr/>
        </p:nvSpPr>
        <p:spPr>
          <a:xfrm>
            <a:off x="2887329" y="1532295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+mj-lt"/>
                <a:cs typeface="Calibri" panose="020F0502020204030204" pitchFamily="34" charset="0"/>
              </a:rPr>
              <a:t>Supervised</a:t>
            </a:r>
          </a:p>
        </p:txBody>
      </p:sp>
      <p:sp>
        <p:nvSpPr>
          <p:cNvPr id="7" name="矩形 10">
            <a:extLst>
              <a:ext uri="{FF2B5EF4-FFF2-40B4-BE49-F238E27FC236}">
                <a16:creationId xmlns:a16="http://schemas.microsoft.com/office/drawing/2014/main" id="{8309BB62-E72B-A77C-F7DB-C34CD04C2FE5}"/>
              </a:ext>
            </a:extLst>
          </p:cNvPr>
          <p:cNvSpPr/>
          <p:nvPr/>
        </p:nvSpPr>
        <p:spPr>
          <a:xfrm>
            <a:off x="7300174" y="1527200"/>
            <a:ext cx="2097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+mj-lt"/>
                <a:cs typeface="Calibri" panose="020F0502020204030204" pitchFamily="34" charset="0"/>
              </a:rPr>
              <a:t>Unsupervised</a:t>
            </a:r>
          </a:p>
        </p:txBody>
      </p:sp>
      <p:sp>
        <p:nvSpPr>
          <p:cNvPr id="8" name="矩形 11">
            <a:extLst>
              <a:ext uri="{FF2B5EF4-FFF2-40B4-BE49-F238E27FC236}">
                <a16:creationId xmlns:a16="http://schemas.microsoft.com/office/drawing/2014/main" id="{1689FCC7-CFCC-3506-9AD9-A279842923B4}"/>
              </a:ext>
            </a:extLst>
          </p:cNvPr>
          <p:cNvSpPr/>
          <p:nvPr/>
        </p:nvSpPr>
        <p:spPr>
          <a:xfrm>
            <a:off x="1790700" y="4925183"/>
            <a:ext cx="4248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Labeled Data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Direct Feedback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Predict Output</a:t>
            </a:r>
            <a:endParaRPr lang="zh-CN" altLang="zh-CN" sz="2000" dirty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矩形 12">
            <a:extLst>
              <a:ext uri="{FF2B5EF4-FFF2-40B4-BE49-F238E27FC236}">
                <a16:creationId xmlns:a16="http://schemas.microsoft.com/office/drawing/2014/main" id="{92EA6464-4FDE-16D4-2298-01F9CE4CA439}"/>
              </a:ext>
            </a:extLst>
          </p:cNvPr>
          <p:cNvSpPr/>
          <p:nvPr/>
        </p:nvSpPr>
        <p:spPr>
          <a:xfrm>
            <a:off x="6296099" y="4938226"/>
            <a:ext cx="4105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Non-labeled Data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No Feedback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Find Hidden Structure in Data</a:t>
            </a:r>
          </a:p>
        </p:txBody>
      </p:sp>
      <p:grpSp>
        <p:nvGrpSpPr>
          <p:cNvPr id="10" name="组合 13">
            <a:extLst>
              <a:ext uri="{FF2B5EF4-FFF2-40B4-BE49-F238E27FC236}">
                <a16:creationId xmlns:a16="http://schemas.microsoft.com/office/drawing/2014/main" id="{AAC11294-2B6C-A46C-765B-A8AA407AFE6E}"/>
              </a:ext>
            </a:extLst>
          </p:cNvPr>
          <p:cNvGrpSpPr/>
          <p:nvPr/>
        </p:nvGrpSpPr>
        <p:grpSpPr>
          <a:xfrm>
            <a:off x="7700730" y="2632357"/>
            <a:ext cx="1135240" cy="1455402"/>
            <a:chOff x="8865424" y="3429000"/>
            <a:chExt cx="1905000" cy="2552821"/>
          </a:xfrm>
        </p:grpSpPr>
        <p:pic>
          <p:nvPicPr>
            <p:cNvPr id="11" name="Picture 2" descr="âalgorithm iconâçå¾çæç´¢ç»æ">
              <a:extLst>
                <a:ext uri="{FF2B5EF4-FFF2-40B4-BE49-F238E27FC236}">
                  <a16:creationId xmlns:a16="http://schemas.microsoft.com/office/drawing/2014/main" id="{42EF7AC0-775D-03C4-6036-D79215BDA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5424" y="34290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5">
              <a:extLst>
                <a:ext uri="{FF2B5EF4-FFF2-40B4-BE49-F238E27FC236}">
                  <a16:creationId xmlns:a16="http://schemas.microsoft.com/office/drawing/2014/main" id="{3880AB96-CA24-DC07-8450-78A50120EA4E}"/>
                </a:ext>
              </a:extLst>
            </p:cNvPr>
            <p:cNvSpPr/>
            <p:nvPr/>
          </p:nvSpPr>
          <p:spPr>
            <a:xfrm>
              <a:off x="9116926" y="5334001"/>
              <a:ext cx="1401995" cy="6478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  <a:cs typeface="Calibri" panose="020F0502020204030204" pitchFamily="34" charset="0"/>
                </a:rPr>
                <a:t>Model</a:t>
              </a:r>
            </a:p>
          </p:txBody>
        </p:sp>
      </p:grpSp>
      <p:sp>
        <p:nvSpPr>
          <p:cNvPr id="13" name="椭圆 16">
            <a:extLst>
              <a:ext uri="{FF2B5EF4-FFF2-40B4-BE49-F238E27FC236}">
                <a16:creationId xmlns:a16="http://schemas.microsoft.com/office/drawing/2014/main" id="{D2CEC4A0-67A2-8570-F58F-C779358D9AFB}"/>
              </a:ext>
            </a:extLst>
          </p:cNvPr>
          <p:cNvSpPr/>
          <p:nvPr/>
        </p:nvSpPr>
        <p:spPr>
          <a:xfrm>
            <a:off x="6448012" y="2106773"/>
            <a:ext cx="420311" cy="4230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椭圆 17">
            <a:extLst>
              <a:ext uri="{FF2B5EF4-FFF2-40B4-BE49-F238E27FC236}">
                <a16:creationId xmlns:a16="http://schemas.microsoft.com/office/drawing/2014/main" id="{45789CFB-1711-D5F4-897C-2DB825C785AF}"/>
              </a:ext>
            </a:extLst>
          </p:cNvPr>
          <p:cNvSpPr/>
          <p:nvPr/>
        </p:nvSpPr>
        <p:spPr>
          <a:xfrm>
            <a:off x="6448012" y="2611940"/>
            <a:ext cx="420311" cy="4230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椭圆 18">
            <a:extLst>
              <a:ext uri="{FF2B5EF4-FFF2-40B4-BE49-F238E27FC236}">
                <a16:creationId xmlns:a16="http://schemas.microsoft.com/office/drawing/2014/main" id="{DDDFEAFD-788F-4821-5154-EDCB71F0D9D0}"/>
              </a:ext>
            </a:extLst>
          </p:cNvPr>
          <p:cNvSpPr/>
          <p:nvPr/>
        </p:nvSpPr>
        <p:spPr>
          <a:xfrm>
            <a:off x="6448012" y="3117107"/>
            <a:ext cx="420311" cy="4230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椭圆 19">
            <a:extLst>
              <a:ext uri="{FF2B5EF4-FFF2-40B4-BE49-F238E27FC236}">
                <a16:creationId xmlns:a16="http://schemas.microsoft.com/office/drawing/2014/main" id="{E89B066B-C8F4-BE8C-3FF9-4B92B785B272}"/>
              </a:ext>
            </a:extLst>
          </p:cNvPr>
          <p:cNvSpPr/>
          <p:nvPr/>
        </p:nvSpPr>
        <p:spPr>
          <a:xfrm>
            <a:off x="6454148" y="3618615"/>
            <a:ext cx="420311" cy="4230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椭圆 20">
            <a:extLst>
              <a:ext uri="{FF2B5EF4-FFF2-40B4-BE49-F238E27FC236}">
                <a16:creationId xmlns:a16="http://schemas.microsoft.com/office/drawing/2014/main" id="{459A5A63-B950-4CD5-5DCA-5D80DAA480F1}"/>
              </a:ext>
            </a:extLst>
          </p:cNvPr>
          <p:cNvSpPr/>
          <p:nvPr/>
        </p:nvSpPr>
        <p:spPr>
          <a:xfrm>
            <a:off x="6454148" y="4120063"/>
            <a:ext cx="420311" cy="4230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椭圆 21">
            <a:extLst>
              <a:ext uri="{FF2B5EF4-FFF2-40B4-BE49-F238E27FC236}">
                <a16:creationId xmlns:a16="http://schemas.microsoft.com/office/drawing/2014/main" id="{D7A98CC2-106C-2E60-EB05-641AA49DB57E}"/>
              </a:ext>
            </a:extLst>
          </p:cNvPr>
          <p:cNvSpPr/>
          <p:nvPr/>
        </p:nvSpPr>
        <p:spPr>
          <a:xfrm>
            <a:off x="9648610" y="2847796"/>
            <a:ext cx="420311" cy="42300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组合 22">
            <a:extLst>
              <a:ext uri="{FF2B5EF4-FFF2-40B4-BE49-F238E27FC236}">
                <a16:creationId xmlns:a16="http://schemas.microsoft.com/office/drawing/2014/main" id="{2D474921-8F6A-25D1-6235-4591618F57AD}"/>
              </a:ext>
            </a:extLst>
          </p:cNvPr>
          <p:cNvGrpSpPr/>
          <p:nvPr/>
        </p:nvGrpSpPr>
        <p:grpSpPr>
          <a:xfrm>
            <a:off x="9554181" y="3523729"/>
            <a:ext cx="609171" cy="423006"/>
            <a:chOff x="10543800" y="4504480"/>
            <a:chExt cx="782640" cy="540000"/>
          </a:xfrm>
        </p:grpSpPr>
        <p:sp>
          <p:nvSpPr>
            <p:cNvPr id="20" name="椭圆 23">
              <a:extLst>
                <a:ext uri="{FF2B5EF4-FFF2-40B4-BE49-F238E27FC236}">
                  <a16:creationId xmlns:a16="http://schemas.microsoft.com/office/drawing/2014/main" id="{83AE1018-3358-C9CB-50CC-64B7CA824DF7}"/>
                </a:ext>
              </a:extLst>
            </p:cNvPr>
            <p:cNvSpPr/>
            <p:nvPr/>
          </p:nvSpPr>
          <p:spPr>
            <a:xfrm>
              <a:off x="10786440" y="4504480"/>
              <a:ext cx="540000" cy="54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椭圆 24">
              <a:extLst>
                <a:ext uri="{FF2B5EF4-FFF2-40B4-BE49-F238E27FC236}">
                  <a16:creationId xmlns:a16="http://schemas.microsoft.com/office/drawing/2014/main" id="{5E03D437-BD00-3DEA-0A80-6D9A6FE2DFC5}"/>
                </a:ext>
              </a:extLst>
            </p:cNvPr>
            <p:cNvSpPr/>
            <p:nvPr/>
          </p:nvSpPr>
          <p:spPr>
            <a:xfrm>
              <a:off x="10543800" y="4504480"/>
              <a:ext cx="540000" cy="54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组合 25">
            <a:extLst>
              <a:ext uri="{FF2B5EF4-FFF2-40B4-BE49-F238E27FC236}">
                <a16:creationId xmlns:a16="http://schemas.microsoft.com/office/drawing/2014/main" id="{29DB19BC-5CEB-FFBE-56D4-71AA4431D3E0}"/>
              </a:ext>
            </a:extLst>
          </p:cNvPr>
          <p:cNvGrpSpPr/>
          <p:nvPr/>
        </p:nvGrpSpPr>
        <p:grpSpPr>
          <a:xfrm>
            <a:off x="9551090" y="2171862"/>
            <a:ext cx="615353" cy="423006"/>
            <a:chOff x="10563217" y="2150479"/>
            <a:chExt cx="790583" cy="540000"/>
          </a:xfrm>
        </p:grpSpPr>
        <p:sp>
          <p:nvSpPr>
            <p:cNvPr id="23" name="椭圆 26">
              <a:extLst>
                <a:ext uri="{FF2B5EF4-FFF2-40B4-BE49-F238E27FC236}">
                  <a16:creationId xmlns:a16="http://schemas.microsoft.com/office/drawing/2014/main" id="{5726F8F8-18E3-5DFA-95CD-D2A78DF1036D}"/>
                </a:ext>
              </a:extLst>
            </p:cNvPr>
            <p:cNvSpPr/>
            <p:nvPr/>
          </p:nvSpPr>
          <p:spPr>
            <a:xfrm>
              <a:off x="10563217" y="2150479"/>
              <a:ext cx="540000" cy="54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椭圆 27">
              <a:extLst>
                <a:ext uri="{FF2B5EF4-FFF2-40B4-BE49-F238E27FC236}">
                  <a16:creationId xmlns:a16="http://schemas.microsoft.com/office/drawing/2014/main" id="{E1409688-1AAF-4973-3153-FBF06BDAB0AE}"/>
                </a:ext>
              </a:extLst>
            </p:cNvPr>
            <p:cNvSpPr/>
            <p:nvPr/>
          </p:nvSpPr>
          <p:spPr>
            <a:xfrm>
              <a:off x="10813800" y="2150479"/>
              <a:ext cx="540000" cy="54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" name="箭头: 左 40">
            <a:extLst>
              <a:ext uri="{FF2B5EF4-FFF2-40B4-BE49-F238E27FC236}">
                <a16:creationId xmlns:a16="http://schemas.microsoft.com/office/drawing/2014/main" id="{610470C7-88EE-3EC3-D8D2-33F8E86BBB24}"/>
              </a:ext>
            </a:extLst>
          </p:cNvPr>
          <p:cNvSpPr/>
          <p:nvPr/>
        </p:nvSpPr>
        <p:spPr>
          <a:xfrm rot="10800000">
            <a:off x="8979591" y="2991427"/>
            <a:ext cx="237051" cy="423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箭头: 左 41">
            <a:extLst>
              <a:ext uri="{FF2B5EF4-FFF2-40B4-BE49-F238E27FC236}">
                <a16:creationId xmlns:a16="http://schemas.microsoft.com/office/drawing/2014/main" id="{C3DA0272-F0FC-B88D-8CD0-AC85EA3CEFD6}"/>
              </a:ext>
            </a:extLst>
          </p:cNvPr>
          <p:cNvSpPr/>
          <p:nvPr/>
        </p:nvSpPr>
        <p:spPr>
          <a:xfrm rot="10800000">
            <a:off x="7349461" y="2991427"/>
            <a:ext cx="237051" cy="423006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组合 30">
            <a:extLst>
              <a:ext uri="{FF2B5EF4-FFF2-40B4-BE49-F238E27FC236}">
                <a16:creationId xmlns:a16="http://schemas.microsoft.com/office/drawing/2014/main" id="{E061316A-3AE1-9CCD-0671-5A7AF4C2D3B5}"/>
              </a:ext>
            </a:extLst>
          </p:cNvPr>
          <p:cNvGrpSpPr/>
          <p:nvPr/>
        </p:nvGrpSpPr>
        <p:grpSpPr>
          <a:xfrm>
            <a:off x="2018943" y="2073350"/>
            <a:ext cx="3942966" cy="2625596"/>
            <a:chOff x="765689" y="2109421"/>
            <a:chExt cx="5065777" cy="3351779"/>
          </a:xfrm>
        </p:grpSpPr>
        <p:grpSp>
          <p:nvGrpSpPr>
            <p:cNvPr id="28" name="组合 31">
              <a:extLst>
                <a:ext uri="{FF2B5EF4-FFF2-40B4-BE49-F238E27FC236}">
                  <a16:creationId xmlns:a16="http://schemas.microsoft.com/office/drawing/2014/main" id="{311209CB-B555-518A-A969-1AD135AB6A5C}"/>
                </a:ext>
              </a:extLst>
            </p:cNvPr>
            <p:cNvGrpSpPr/>
            <p:nvPr/>
          </p:nvGrpSpPr>
          <p:grpSpPr>
            <a:xfrm>
              <a:off x="2454132" y="2858193"/>
              <a:ext cx="1458515" cy="1779355"/>
              <a:chOff x="8865424" y="3429000"/>
              <a:chExt cx="1905000" cy="2444852"/>
            </a:xfrm>
          </p:grpSpPr>
          <p:pic>
            <p:nvPicPr>
              <p:cNvPr id="40" name="Picture 2" descr="âalgorithm iconâçå¾çæç´¢ç»æ">
                <a:extLst>
                  <a:ext uri="{FF2B5EF4-FFF2-40B4-BE49-F238E27FC236}">
                    <a16:creationId xmlns:a16="http://schemas.microsoft.com/office/drawing/2014/main" id="{1859F583-530C-7C67-98CD-4D8127F1C2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5424" y="3429000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矩形 44">
                <a:extLst>
                  <a:ext uri="{FF2B5EF4-FFF2-40B4-BE49-F238E27FC236}">
                    <a16:creationId xmlns:a16="http://schemas.microsoft.com/office/drawing/2014/main" id="{7B7BF7BC-06C2-900A-D658-8627C4E2274D}"/>
                  </a:ext>
                </a:extLst>
              </p:cNvPr>
              <p:cNvSpPr/>
              <p:nvPr/>
            </p:nvSpPr>
            <p:spPr>
              <a:xfrm>
                <a:off x="9237973" y="5334001"/>
                <a:ext cx="1159900" cy="539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+mj-lt"/>
                    <a:cs typeface="Calibri" panose="020F0502020204030204" pitchFamily="34" charset="0"/>
                  </a:rPr>
                  <a:t>Model</a:t>
                </a:r>
              </a:p>
            </p:txBody>
          </p:sp>
        </p:grpSp>
        <p:sp>
          <p:nvSpPr>
            <p:cNvPr id="29" name="椭圆 32">
              <a:extLst>
                <a:ext uri="{FF2B5EF4-FFF2-40B4-BE49-F238E27FC236}">
                  <a16:creationId xmlns:a16="http://schemas.microsoft.com/office/drawing/2014/main" id="{6621426C-BD46-9F76-C4BF-C1C287DF0225}"/>
                </a:ext>
              </a:extLst>
            </p:cNvPr>
            <p:cNvSpPr/>
            <p:nvPr/>
          </p:nvSpPr>
          <p:spPr>
            <a:xfrm>
              <a:off x="765689" y="2209555"/>
              <a:ext cx="540000" cy="54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30" name="椭圆 33">
              <a:extLst>
                <a:ext uri="{FF2B5EF4-FFF2-40B4-BE49-F238E27FC236}">
                  <a16:creationId xmlns:a16="http://schemas.microsoft.com/office/drawing/2014/main" id="{5EEDEE1F-15B2-E5C1-78BC-EAC391C3BEE5}"/>
                </a:ext>
              </a:extLst>
            </p:cNvPr>
            <p:cNvSpPr/>
            <p:nvPr/>
          </p:nvSpPr>
          <p:spPr>
            <a:xfrm>
              <a:off x="765689" y="2854440"/>
              <a:ext cx="540000" cy="54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</a:p>
          </p:txBody>
        </p:sp>
        <p:sp>
          <p:nvSpPr>
            <p:cNvPr id="31" name="椭圆 34">
              <a:extLst>
                <a:ext uri="{FF2B5EF4-FFF2-40B4-BE49-F238E27FC236}">
                  <a16:creationId xmlns:a16="http://schemas.microsoft.com/office/drawing/2014/main" id="{2D27539E-BF4A-4378-2C2D-0CBC09B394EE}"/>
                </a:ext>
              </a:extLst>
            </p:cNvPr>
            <p:cNvSpPr/>
            <p:nvPr/>
          </p:nvSpPr>
          <p:spPr>
            <a:xfrm>
              <a:off x="765689" y="3499325"/>
              <a:ext cx="540000" cy="54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32" name="文本框 35">
              <a:extLst>
                <a:ext uri="{FF2B5EF4-FFF2-40B4-BE49-F238E27FC236}">
                  <a16:creationId xmlns:a16="http://schemas.microsoft.com/office/drawing/2014/main" id="{DE7B2F90-14E9-C064-2990-F8E42D8AE382}"/>
                </a:ext>
              </a:extLst>
            </p:cNvPr>
            <p:cNvSpPr txBox="1"/>
            <p:nvPr/>
          </p:nvSpPr>
          <p:spPr>
            <a:xfrm>
              <a:off x="1385384" y="4449718"/>
              <a:ext cx="1952632" cy="942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</a:p>
            <a:p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</a:p>
            <a:p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(68, 144, 196)</a:t>
              </a:r>
              <a:endPara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椭圆 36">
              <a:extLst>
                <a:ext uri="{FF2B5EF4-FFF2-40B4-BE49-F238E27FC236}">
                  <a16:creationId xmlns:a16="http://schemas.microsoft.com/office/drawing/2014/main" id="{3AFC22EC-2B9D-2ECD-5B13-EA62A8466FE2}"/>
                </a:ext>
              </a:extLst>
            </p:cNvPr>
            <p:cNvSpPr/>
            <p:nvPr/>
          </p:nvSpPr>
          <p:spPr>
            <a:xfrm>
              <a:off x="773572" y="4139539"/>
              <a:ext cx="540000" cy="54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34" name="椭圆 37">
              <a:extLst>
                <a:ext uri="{FF2B5EF4-FFF2-40B4-BE49-F238E27FC236}">
                  <a16:creationId xmlns:a16="http://schemas.microsoft.com/office/drawing/2014/main" id="{52C11F8F-0164-F236-15AB-E3C3B86AA80E}"/>
                </a:ext>
              </a:extLst>
            </p:cNvPr>
            <p:cNvSpPr/>
            <p:nvPr/>
          </p:nvSpPr>
          <p:spPr>
            <a:xfrm>
              <a:off x="773572" y="4779676"/>
              <a:ext cx="540000" cy="54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35" name="椭圆 38">
              <a:extLst>
                <a:ext uri="{FF2B5EF4-FFF2-40B4-BE49-F238E27FC236}">
                  <a16:creationId xmlns:a16="http://schemas.microsoft.com/office/drawing/2014/main" id="{38F3C2AC-2CC0-BA1F-463F-188DC8ABF9E7}"/>
                </a:ext>
              </a:extLst>
            </p:cNvPr>
            <p:cNvSpPr/>
            <p:nvPr/>
          </p:nvSpPr>
          <p:spPr>
            <a:xfrm>
              <a:off x="3782987" y="4921200"/>
              <a:ext cx="540000" cy="54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36" name="箭头: 左 4">
              <a:extLst>
                <a:ext uri="{FF2B5EF4-FFF2-40B4-BE49-F238E27FC236}">
                  <a16:creationId xmlns:a16="http://schemas.microsoft.com/office/drawing/2014/main" id="{4268C5C2-0CEF-B32D-6634-7678A5D8937B}"/>
                </a:ext>
              </a:extLst>
            </p:cNvPr>
            <p:cNvSpPr/>
            <p:nvPr/>
          </p:nvSpPr>
          <p:spPr>
            <a:xfrm rot="4084471">
              <a:off x="3593585" y="4493823"/>
              <a:ext cx="540000" cy="180000"/>
            </a:xfrm>
            <a:prstGeom prst="lef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思想气泡: 云 5">
              <a:extLst>
                <a:ext uri="{FF2B5EF4-FFF2-40B4-BE49-F238E27FC236}">
                  <a16:creationId xmlns:a16="http://schemas.microsoft.com/office/drawing/2014/main" id="{6EE98E7C-1FE4-DF95-AD70-A09F0AA11617}"/>
                </a:ext>
              </a:extLst>
            </p:cNvPr>
            <p:cNvSpPr/>
            <p:nvPr/>
          </p:nvSpPr>
          <p:spPr>
            <a:xfrm>
              <a:off x="3653541" y="2109421"/>
              <a:ext cx="1998859" cy="987902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+mj-lt"/>
                  <a:cs typeface="Calibri" panose="020F0502020204030204" pitchFamily="34" charset="0"/>
                </a:rPr>
                <a:t>It is Yellow</a:t>
              </a:r>
              <a:endParaRPr lang="zh-CN" altLang="en-US" sz="1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38" name="文本框 41">
              <a:extLst>
                <a:ext uri="{FF2B5EF4-FFF2-40B4-BE49-F238E27FC236}">
                  <a16:creationId xmlns:a16="http://schemas.microsoft.com/office/drawing/2014/main" id="{41BC71DF-6917-159B-5F11-00F85B9A9112}"/>
                </a:ext>
              </a:extLst>
            </p:cNvPr>
            <p:cNvSpPr txBox="1"/>
            <p:nvPr/>
          </p:nvSpPr>
          <p:spPr>
            <a:xfrm>
              <a:off x="4335090" y="5006534"/>
              <a:ext cx="1496376" cy="392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(255, 192, 0)</a:t>
              </a:r>
            </a:p>
          </p:txBody>
        </p:sp>
        <p:sp>
          <p:nvSpPr>
            <p:cNvPr id="39" name="箭头: 左 42">
              <a:extLst>
                <a:ext uri="{FF2B5EF4-FFF2-40B4-BE49-F238E27FC236}">
                  <a16:creationId xmlns:a16="http://schemas.microsoft.com/office/drawing/2014/main" id="{5B2B960C-3004-248E-AEB2-67B406F99753}"/>
                </a:ext>
              </a:extLst>
            </p:cNvPr>
            <p:cNvSpPr/>
            <p:nvPr/>
          </p:nvSpPr>
          <p:spPr>
            <a:xfrm rot="10800000">
              <a:off x="1998938" y="3196053"/>
              <a:ext cx="304554" cy="540000"/>
            </a:xfrm>
            <a:prstGeom prst="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2" name="思想气泡: 云 43">
            <a:extLst>
              <a:ext uri="{FF2B5EF4-FFF2-40B4-BE49-F238E27FC236}">
                <a16:creationId xmlns:a16="http://schemas.microsoft.com/office/drawing/2014/main" id="{CDA9E649-1106-2A82-4E0C-DCE1A142A8F2}"/>
              </a:ext>
            </a:extLst>
          </p:cNvPr>
          <p:cNvSpPr/>
          <p:nvPr/>
        </p:nvSpPr>
        <p:spPr>
          <a:xfrm>
            <a:off x="8284555" y="4029624"/>
            <a:ext cx="1939380" cy="725573"/>
          </a:xfrm>
          <a:prstGeom prst="cloudCallout">
            <a:avLst>
              <a:gd name="adj1" fmla="val -21365"/>
              <a:gd name="adj2" fmla="val -9068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I can see difference</a:t>
            </a:r>
            <a:endParaRPr lang="zh-CN" altLang="en-US" sz="16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056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F88B-BAE1-0F20-CCE3-BFD6F50BD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Supervised Approach</a:t>
            </a: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B9AD25C2-B7A2-506F-F2FB-F8E2C9922C51}"/>
              </a:ext>
            </a:extLst>
          </p:cNvPr>
          <p:cNvGraphicFramePr>
            <a:graphicFrameLocks noGrp="1"/>
          </p:cNvGraphicFramePr>
          <p:nvPr/>
        </p:nvGraphicFramePr>
        <p:xfrm>
          <a:off x="4487858" y="2286000"/>
          <a:ext cx="945000" cy="189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000">
                  <a:extLst>
                    <a:ext uri="{9D8B030D-6E8A-4147-A177-3AD203B41FA5}">
                      <a16:colId xmlns:a16="http://schemas.microsoft.com/office/drawing/2014/main" val="3364312321"/>
                    </a:ext>
                  </a:extLst>
                </a:gridCol>
              </a:tblGrid>
              <a:tr h="189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 Black" panose="020B0A04020102020204" pitchFamily="34" charset="0"/>
                        </a:rPr>
                        <a:t>Training</a:t>
                      </a:r>
                      <a:r>
                        <a:rPr lang="zh-CN" altLang="en-US" sz="1400" dirty="0"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altLang="zh-CN" sz="1400" dirty="0">
                          <a:latin typeface="Arial Black" panose="020B0A04020102020204" pitchFamily="34" charset="0"/>
                        </a:rPr>
                        <a:t>Set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920531"/>
                  </a:ext>
                </a:extLst>
              </a:tr>
            </a:tbl>
          </a:graphicData>
        </a:graphic>
      </p:graphicFrame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6FC64AF5-9834-F27A-5DF7-FCFEA298F99B}"/>
              </a:ext>
            </a:extLst>
          </p:cNvPr>
          <p:cNvGraphicFramePr>
            <a:graphicFrameLocks noGrp="1"/>
          </p:cNvGraphicFramePr>
          <p:nvPr/>
        </p:nvGraphicFramePr>
        <p:xfrm>
          <a:off x="2812604" y="2388816"/>
          <a:ext cx="945000" cy="27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000">
                  <a:extLst>
                    <a:ext uri="{9D8B030D-6E8A-4147-A177-3AD203B41FA5}">
                      <a16:colId xmlns:a16="http://schemas.microsoft.com/office/drawing/2014/main" val="3364312321"/>
                    </a:ext>
                  </a:extLst>
                </a:gridCol>
              </a:tblGrid>
              <a:tr h="270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 Black" panose="020B0A04020102020204" pitchFamily="34" charset="0"/>
                        </a:rPr>
                        <a:t>Data set</a:t>
                      </a:r>
                      <a:endParaRPr lang="zh-CN" altLang="en-US" sz="1400" dirty="0">
                        <a:latin typeface="Arial Black" panose="020B0A0402010202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920531"/>
                  </a:ext>
                </a:extLst>
              </a:tr>
            </a:tbl>
          </a:graphicData>
        </a:graphic>
      </p:graphicFrame>
      <p:sp>
        <p:nvSpPr>
          <p:cNvPr id="7" name="矩形 10">
            <a:extLst>
              <a:ext uri="{FF2B5EF4-FFF2-40B4-BE49-F238E27FC236}">
                <a16:creationId xmlns:a16="http://schemas.microsoft.com/office/drawing/2014/main" id="{1A726558-A9D5-1B86-BEBE-1C417ECED54C}"/>
              </a:ext>
            </a:extLst>
          </p:cNvPr>
          <p:cNvSpPr/>
          <p:nvPr/>
        </p:nvSpPr>
        <p:spPr>
          <a:xfrm>
            <a:off x="8569864" y="2822039"/>
            <a:ext cx="1336136" cy="81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箭头连接符 11">
            <a:extLst>
              <a:ext uri="{FF2B5EF4-FFF2-40B4-BE49-F238E27FC236}">
                <a16:creationId xmlns:a16="http://schemas.microsoft.com/office/drawing/2014/main" id="{B8A67943-8A53-FECF-7800-44F5CFEEA88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3757605" y="3231000"/>
            <a:ext cx="730255" cy="50781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15">
            <a:extLst>
              <a:ext uri="{FF2B5EF4-FFF2-40B4-BE49-F238E27FC236}">
                <a16:creationId xmlns:a16="http://schemas.microsoft.com/office/drawing/2014/main" id="{9019F29F-F8A4-3E64-4072-1FF632E36C8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757605" y="3738817"/>
            <a:ext cx="730255" cy="10607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13">
            <a:extLst>
              <a:ext uri="{FF2B5EF4-FFF2-40B4-BE49-F238E27FC236}">
                <a16:creationId xmlns:a16="http://schemas.microsoft.com/office/drawing/2014/main" id="{69D11A47-BDB9-62D1-12EF-8A14F2EF5B77}"/>
              </a:ext>
            </a:extLst>
          </p:cNvPr>
          <p:cNvGraphicFramePr>
            <a:graphicFrameLocks noGrp="1"/>
          </p:cNvGraphicFramePr>
          <p:nvPr/>
        </p:nvGraphicFramePr>
        <p:xfrm>
          <a:off x="4487858" y="4394585"/>
          <a:ext cx="945000" cy="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000">
                  <a:extLst>
                    <a:ext uri="{9D8B030D-6E8A-4147-A177-3AD203B41FA5}">
                      <a16:colId xmlns:a16="http://schemas.microsoft.com/office/drawing/2014/main" val="3364312321"/>
                    </a:ext>
                  </a:extLst>
                </a:gridCol>
              </a:tblGrid>
              <a:tr h="81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 Black" panose="020B0A04020102020204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altLang="zh-CN" sz="1400" dirty="0">
                          <a:latin typeface="Arial Black" panose="020B0A04020102020204" pitchFamily="34" charset="0"/>
                        </a:rPr>
                        <a:t>Set</a:t>
                      </a:r>
                      <a:endParaRPr lang="zh-CN" altLang="en-US" sz="1400" dirty="0">
                        <a:latin typeface="Arial Black" panose="020B0A0402010202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926645"/>
                  </a:ext>
                </a:extLst>
              </a:tr>
            </a:tbl>
          </a:graphicData>
        </a:graphic>
      </p:graphicFrame>
      <p:cxnSp>
        <p:nvCxnSpPr>
          <p:cNvPr id="11" name="直接箭头连接符 21">
            <a:extLst>
              <a:ext uri="{FF2B5EF4-FFF2-40B4-BE49-F238E27FC236}">
                <a16:creationId xmlns:a16="http://schemas.microsoft.com/office/drawing/2014/main" id="{8C2F38C6-2CA3-8C22-A0E8-FE785A523B73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5432859" y="3227038"/>
            <a:ext cx="663142" cy="39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33">
            <a:extLst>
              <a:ext uri="{FF2B5EF4-FFF2-40B4-BE49-F238E27FC236}">
                <a16:creationId xmlns:a16="http://schemas.microsoft.com/office/drawing/2014/main" id="{5FC35DBD-D3B7-AE4D-7E1C-4B78958421A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432859" y="4290133"/>
            <a:ext cx="1310861" cy="50945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6">
            <a:extLst>
              <a:ext uri="{FF2B5EF4-FFF2-40B4-BE49-F238E27FC236}">
                <a16:creationId xmlns:a16="http://schemas.microsoft.com/office/drawing/2014/main" id="{46CCD4BF-CD72-C533-D43B-FD3068845C45}"/>
              </a:ext>
            </a:extLst>
          </p:cNvPr>
          <p:cNvGrpSpPr/>
          <p:nvPr/>
        </p:nvGrpSpPr>
        <p:grpSpPr>
          <a:xfrm>
            <a:off x="6096000" y="2512664"/>
            <a:ext cx="1428750" cy="1798082"/>
            <a:chOff x="8865424" y="3429000"/>
            <a:chExt cx="1905000" cy="2397443"/>
          </a:xfrm>
        </p:grpSpPr>
        <p:pic>
          <p:nvPicPr>
            <p:cNvPr id="14" name="Picture 2" descr="âalgorithm iconâçå¾çæç´¢ç»æ">
              <a:extLst>
                <a:ext uri="{FF2B5EF4-FFF2-40B4-BE49-F238E27FC236}">
                  <a16:creationId xmlns:a16="http://schemas.microsoft.com/office/drawing/2014/main" id="{4CDDC1DC-C9AA-52EE-A31E-6C1255B52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5424" y="34290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8">
              <a:extLst>
                <a:ext uri="{FF2B5EF4-FFF2-40B4-BE49-F238E27FC236}">
                  <a16:creationId xmlns:a16="http://schemas.microsoft.com/office/drawing/2014/main" id="{266669DE-B90F-AB8A-4C5A-4C72E66BE959}"/>
                </a:ext>
              </a:extLst>
            </p:cNvPr>
            <p:cNvSpPr/>
            <p:nvPr/>
          </p:nvSpPr>
          <p:spPr>
            <a:xfrm>
              <a:off x="9288719" y="5334000"/>
              <a:ext cx="105840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Model</a:t>
              </a:r>
            </a:p>
          </p:txBody>
        </p:sp>
      </p:grpSp>
      <p:cxnSp>
        <p:nvCxnSpPr>
          <p:cNvPr id="16" name="直接箭头连接符 25">
            <a:extLst>
              <a:ext uri="{FF2B5EF4-FFF2-40B4-BE49-F238E27FC236}">
                <a16:creationId xmlns:a16="http://schemas.microsoft.com/office/drawing/2014/main" id="{31DB25D6-88F8-6340-48E8-B474EC8C25B3}"/>
              </a:ext>
            </a:extLst>
          </p:cNvPr>
          <p:cNvCxnSpPr>
            <a:cxnSpLocks/>
            <a:stCxn id="7" idx="1"/>
            <a:endCxn id="14" idx="3"/>
          </p:cNvCxnSpPr>
          <p:nvPr/>
        </p:nvCxnSpPr>
        <p:spPr>
          <a:xfrm flipH="1">
            <a:off x="7524750" y="3227039"/>
            <a:ext cx="1045114" cy="0"/>
          </a:xfrm>
          <a:prstGeom prst="straightConnector1">
            <a:avLst/>
          </a:prstGeom>
          <a:ln w="635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>
            <a:extLst>
              <a:ext uri="{FF2B5EF4-FFF2-40B4-BE49-F238E27FC236}">
                <a16:creationId xmlns:a16="http://schemas.microsoft.com/office/drawing/2014/main" id="{6DD23E4E-E880-FE8D-FDC9-BAA73B15A094}"/>
              </a:ext>
            </a:extLst>
          </p:cNvPr>
          <p:cNvSpPr txBox="1"/>
          <p:nvPr/>
        </p:nvSpPr>
        <p:spPr>
          <a:xfrm>
            <a:off x="7379239" y="2452708"/>
            <a:ext cx="133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Optimize 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21">
            <a:extLst>
              <a:ext uri="{FF2B5EF4-FFF2-40B4-BE49-F238E27FC236}">
                <a16:creationId xmlns:a16="http://schemas.microsoft.com/office/drawing/2014/main" id="{097D7745-30A9-46A6-7003-3A878ABEA2BC}"/>
              </a:ext>
            </a:extLst>
          </p:cNvPr>
          <p:cNvSpPr txBox="1"/>
          <p:nvPr/>
        </p:nvSpPr>
        <p:spPr>
          <a:xfrm>
            <a:off x="5855301" y="4605102"/>
            <a:ext cx="104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Evaluate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6979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F487-84E0-0005-CBA2-77E1A4335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2A744-9DEF-8FDE-6BBC-041D9E5A232C}"/>
              </a:ext>
            </a:extLst>
          </p:cNvPr>
          <p:cNvSpPr txBox="1"/>
          <p:nvPr/>
        </p:nvSpPr>
        <p:spPr>
          <a:xfrm>
            <a:off x="458055" y="1745700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Regression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Learning to predict a continuous/real value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e.g.: housing price, gold price, stock price</a:t>
            </a:r>
          </a:p>
        </p:txBody>
      </p:sp>
      <p:pic>
        <p:nvPicPr>
          <p:cNvPr id="24578" name="Picture 2" descr="Predicting House Prices Using Linear Regression along with GraphLab Create">
            <a:extLst>
              <a:ext uri="{FF2B5EF4-FFF2-40B4-BE49-F238E27FC236}">
                <a16:creationId xmlns:a16="http://schemas.microsoft.com/office/drawing/2014/main" id="{4D714F12-61FC-65FC-1974-97F3ECA78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3331"/>
            <a:ext cx="5761038" cy="44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7417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AF48-5017-E76F-2CBE-D9A22E51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51215-276F-9B14-A630-32E77C3F79D6}"/>
              </a:ext>
            </a:extLst>
          </p:cNvPr>
          <p:cNvSpPr txBox="1"/>
          <p:nvPr/>
        </p:nvSpPr>
        <p:spPr>
          <a:xfrm>
            <a:off x="466480" y="1600200"/>
            <a:ext cx="62416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Classification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Learning to predict a discrete value from a predefined set of values (i.e., predicts categorical class labels)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e.g., weather prediction, spam email filtering, product categorization, object detection, medical diagnose</a:t>
            </a:r>
          </a:p>
        </p:txBody>
      </p:sp>
      <p:pic>
        <p:nvPicPr>
          <p:cNvPr id="25602" name="Picture 2" descr="Classification Algorithms; Classification In Machine Learning | Serokell">
            <a:extLst>
              <a:ext uri="{FF2B5EF4-FFF2-40B4-BE49-F238E27FC236}">
                <a16:creationId xmlns:a16="http://schemas.microsoft.com/office/drawing/2014/main" id="{5959089E-3AB7-FBE7-DC58-85BCA1E85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27" y="1600200"/>
            <a:ext cx="499279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6288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AF48-5017-E76F-2CBE-D9A22E51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-2026"/>
            <a:ext cx="10637838" cy="802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Unsupervised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51215-276F-9B14-A630-32E77C3F79D6}"/>
              </a:ext>
            </a:extLst>
          </p:cNvPr>
          <p:cNvSpPr txBox="1"/>
          <p:nvPr/>
        </p:nvSpPr>
        <p:spPr>
          <a:xfrm>
            <a:off x="334962" y="1253331"/>
            <a:ext cx="5506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Determine the intrinsic grouping in a set of unlabeled data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e.g., clustering in networking, image clustering</a:t>
            </a:r>
          </a:p>
        </p:txBody>
      </p:sp>
      <p:pic>
        <p:nvPicPr>
          <p:cNvPr id="4" name="Picture 3" descr="A diagram of a number of dots&#10;&#10;Description automatically generated">
            <a:extLst>
              <a:ext uri="{FF2B5EF4-FFF2-40B4-BE49-F238E27FC236}">
                <a16:creationId xmlns:a16="http://schemas.microsoft.com/office/drawing/2014/main" id="{DBA10358-E0D9-0E05-D164-2C4AA3ADC3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762" y="1250156"/>
            <a:ext cx="439238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3366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AB0634"/>
      </a:accent1>
      <a:accent2>
        <a:srgbClr val="7E0634"/>
      </a:accent2>
      <a:accent3>
        <a:srgbClr val="680634"/>
      </a:accent3>
      <a:accent4>
        <a:srgbClr val="717073"/>
      </a:accent4>
      <a:accent5>
        <a:srgbClr val="464646"/>
      </a:accent5>
      <a:accent6>
        <a:srgbClr val="1E1E1E"/>
      </a:accent6>
      <a:hlink>
        <a:srgbClr val="AB0634"/>
      </a:hlink>
      <a:folHlink>
        <a:srgbClr val="7170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lyU_PPT_Template_Mar2024_16_9" id="{E6AC33C0-4E30-F14F-B308-433262651173}" vid="{686CD6D3-C526-E64F-A824-8CE09AAF2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9870</TotalTime>
  <Words>3950</Words>
  <Application>Microsoft Office PowerPoint</Application>
  <PresentationFormat>宽屏</PresentationFormat>
  <Paragraphs>943</Paragraphs>
  <Slides>95</Slides>
  <Notes>46</Notes>
  <HiddenSlides>8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7" baseType="lpstr">
      <vt:lpstr>Geneva</vt:lpstr>
      <vt:lpstr>Google Sans</vt:lpstr>
      <vt:lpstr>等线</vt:lpstr>
      <vt:lpstr>Aptos</vt:lpstr>
      <vt:lpstr>Arial</vt:lpstr>
      <vt:lpstr>Arial Black</vt:lpstr>
      <vt:lpstr>Calibri</vt:lpstr>
      <vt:lpstr>Cambria Math</vt:lpstr>
      <vt:lpstr>Georgia</vt:lpstr>
      <vt:lpstr>Open Sans</vt:lpstr>
      <vt:lpstr>Segoe UI</vt:lpstr>
      <vt:lpstr>Office Theme</vt:lpstr>
      <vt:lpstr>COMP5434 Big Data Computing</vt:lpstr>
      <vt:lpstr>Basic Information</vt:lpstr>
      <vt:lpstr>About our online platform</vt:lpstr>
      <vt:lpstr>Learning Objectives</vt:lpstr>
      <vt:lpstr>Assessments</vt:lpstr>
      <vt:lpstr>Grading Policy</vt:lpstr>
      <vt:lpstr>Tentative Schedule </vt:lpstr>
      <vt:lpstr>Outlines</vt:lpstr>
      <vt:lpstr>What is Data</vt:lpstr>
      <vt:lpstr>The Era of Data </vt:lpstr>
      <vt:lpstr>PowerPoint 演示文稿</vt:lpstr>
      <vt:lpstr>Data Drives Artificial Intelligence  </vt:lpstr>
      <vt:lpstr>Why “Big”?</vt:lpstr>
      <vt:lpstr>Multidisciplinary Research</vt:lpstr>
      <vt:lpstr>Outlines</vt:lpstr>
      <vt:lpstr>Why Big Data?</vt:lpstr>
      <vt:lpstr>Application Categories</vt:lpstr>
      <vt:lpstr>Customer Analysis</vt:lpstr>
      <vt:lpstr>Security</vt:lpstr>
      <vt:lpstr>Real-time Information Discovery</vt:lpstr>
      <vt:lpstr>Transportation</vt:lpstr>
      <vt:lpstr>Transportation</vt:lpstr>
      <vt:lpstr>AlphaGo</vt:lpstr>
      <vt:lpstr>AlphaGo</vt:lpstr>
      <vt:lpstr>Pandemic Analysis </vt:lpstr>
      <vt:lpstr>Pandemic Analysis </vt:lpstr>
      <vt:lpstr>Google Flu Trend</vt:lpstr>
      <vt:lpstr>AlphaFold</vt:lpstr>
      <vt:lpstr>Disease Treatment</vt:lpstr>
      <vt:lpstr>Precision Medicine</vt:lpstr>
      <vt:lpstr>CityBrain</vt:lpstr>
      <vt:lpstr>FinTech</vt:lpstr>
      <vt:lpstr>FinTech</vt:lpstr>
      <vt:lpstr>More Big Data Applications</vt:lpstr>
      <vt:lpstr>Outlines</vt:lpstr>
      <vt:lpstr>What is Big Data</vt:lpstr>
      <vt:lpstr>What is Big Data</vt:lpstr>
      <vt:lpstr>Characterization of Big Data</vt:lpstr>
      <vt:lpstr>4V’s of Big Data</vt:lpstr>
      <vt:lpstr>Volume: amount of data</vt:lpstr>
      <vt:lpstr>Volume: amount of data</vt:lpstr>
      <vt:lpstr>Volume: amount of data</vt:lpstr>
      <vt:lpstr>Velocity: speed of data generation</vt:lpstr>
      <vt:lpstr>Velocity: speed of data generation</vt:lpstr>
      <vt:lpstr>Velocity: speed of data generation</vt:lpstr>
      <vt:lpstr>Variety: number of data types</vt:lpstr>
      <vt:lpstr>Veracity: uncertainty of data</vt:lpstr>
      <vt:lpstr>Outlines</vt:lpstr>
      <vt:lpstr>High-level strategies</vt:lpstr>
      <vt:lpstr>Techniques towards Big Data</vt:lpstr>
      <vt:lpstr>How to Solve the “Big” Problem</vt:lpstr>
      <vt:lpstr>Recent Trends in Big Data Technology</vt:lpstr>
      <vt:lpstr>Big Data Landscape</vt:lpstr>
      <vt:lpstr>Outlines</vt:lpstr>
      <vt:lpstr>Attribute Types</vt:lpstr>
      <vt:lpstr>Data Models</vt:lpstr>
      <vt:lpstr>Relational Data</vt:lpstr>
      <vt:lpstr>Text Data</vt:lpstr>
      <vt:lpstr>Image/Video Data</vt:lpstr>
      <vt:lpstr>Audio, Voice Data</vt:lpstr>
      <vt:lpstr>Graph Data</vt:lpstr>
      <vt:lpstr>Graph Data</vt:lpstr>
      <vt:lpstr>Spatial Temporal Data</vt:lpstr>
      <vt:lpstr>Spatial Temporal Data</vt:lpstr>
      <vt:lpstr>Structured, Unstructured Data</vt:lpstr>
      <vt:lpstr>Structured, Unstructured Data</vt:lpstr>
      <vt:lpstr>Structured, Unstructured Data</vt:lpstr>
      <vt:lpstr>Structured, Unstructured Data</vt:lpstr>
      <vt:lpstr>Outlines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5-Step Data Analytical Process</vt:lpstr>
      <vt:lpstr>Big Data Driven Approach (Technical perspective) </vt:lpstr>
      <vt:lpstr>Big Data Analytics Pipeline</vt:lpstr>
      <vt:lpstr>Outlines</vt:lpstr>
      <vt:lpstr>Descriptive vs. Predictive</vt:lpstr>
      <vt:lpstr>Supervised Learning vs. Unsupervised Learning</vt:lpstr>
      <vt:lpstr>Supervised Learning vs. Unsupervised Learning</vt:lpstr>
      <vt:lpstr>A General Supervised Approach</vt:lpstr>
      <vt:lpstr>Supervised Learning</vt:lpstr>
      <vt:lpstr>Supervised Learning</vt:lpstr>
      <vt:lpstr>Unsupervised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 LIU</dc:creator>
  <cp:lastModifiedBy>Jason Zhang</cp:lastModifiedBy>
  <cp:revision>13</cp:revision>
  <dcterms:created xsi:type="dcterms:W3CDTF">2025-08-28T02:27:03Z</dcterms:created>
  <dcterms:modified xsi:type="dcterms:W3CDTF">2026-01-11T05:09:34Z</dcterms:modified>
</cp:coreProperties>
</file>